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66" r:id="rId6"/>
    <p:sldId id="469" r:id="rId7"/>
    <p:sldId id="2145705913" r:id="rId8"/>
    <p:sldId id="2145705929" r:id="rId9"/>
    <p:sldId id="2145705897" r:id="rId10"/>
    <p:sldId id="2563" r:id="rId11"/>
    <p:sldId id="2618" r:id="rId12"/>
    <p:sldId id="2617" r:id="rId13"/>
    <p:sldId id="2623" r:id="rId14"/>
    <p:sldId id="2145705926" r:id="rId15"/>
    <p:sldId id="2616" r:id="rId16"/>
    <p:sldId id="2622" r:id="rId17"/>
    <p:sldId id="2145705927" r:id="rId18"/>
    <p:sldId id="25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23ED41-F6A0-8E45-3E1B-D2E2661E151C}" name="Julia Bleet" initials="JB" userId="S::Julia.Bleet@lbbd.gov.uk::56958d21-923e-4637-94f2-85d1e0eee69c" providerId="AD"/>
  <p188:author id="{87AF4287-3F76-D4A9-40CE-B92BDF784ED5}" name="Rebecca Nunn" initials="RN" userId="S::Rebecca.Nunn@lbbd.gov.uk::3d071fac-a6ff-4048-8ac6-773487b65b37" providerId="AD"/>
  <p188:author id="{36B845D5-4DA4-979C-F99E-852330587644}" name="Rebecca Nunn" initials="RN" userId="S::rebecca.nunn@lbbd.gov.uk::3d071fac-a6ff-4048-8ac6-773487b65b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9AFC6-6E17-7CC8-8718-7AA59D1B2D8F}" v="9" dt="2024-10-07T15:54:21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Bleet" userId="S::julia.bleet@lbbd.gov.uk::56958d21-923e-4637-94f2-85d1e0eee69c" providerId="AD" clId="Web-{DFF9AFC6-6E17-7CC8-8718-7AA59D1B2D8F}"/>
    <pc:docChg chg="addSld delSld modSld">
      <pc:chgData name="Julia Bleet" userId="S::julia.bleet@lbbd.gov.uk::56958d21-923e-4637-94f2-85d1e0eee69c" providerId="AD" clId="Web-{DFF9AFC6-6E17-7CC8-8718-7AA59D1B2D8F}" dt="2024-10-07T15:54:21.903" v="6"/>
      <pc:docMkLst>
        <pc:docMk/>
      </pc:docMkLst>
      <pc:sldChg chg="modSp">
        <pc:chgData name="Julia Bleet" userId="S::julia.bleet@lbbd.gov.uk::56958d21-923e-4637-94f2-85d1e0eee69c" providerId="AD" clId="Web-{DFF9AFC6-6E17-7CC8-8718-7AA59D1B2D8F}" dt="2024-10-07T15:53:58.762" v="1" actId="20577"/>
        <pc:sldMkLst>
          <pc:docMk/>
          <pc:sldMk cId="608787283" sldId="266"/>
        </pc:sldMkLst>
        <pc:spChg chg="mod">
          <ac:chgData name="Julia Bleet" userId="S::julia.bleet@lbbd.gov.uk::56958d21-923e-4637-94f2-85d1e0eee69c" providerId="AD" clId="Web-{DFF9AFC6-6E17-7CC8-8718-7AA59D1B2D8F}" dt="2024-10-07T15:53:58.762" v="1" actId="20577"/>
          <ac:spMkLst>
            <pc:docMk/>
            <pc:sldMk cId="608787283" sldId="266"/>
            <ac:spMk id="6" creationId="{E4C6D2BB-5FEC-4250-B31C-8C33100C2A66}"/>
          </ac:spMkLst>
        </pc:spChg>
      </pc:sldChg>
      <pc:sldChg chg="del">
        <pc:chgData name="Julia Bleet" userId="S::julia.bleet@lbbd.gov.uk::56958d21-923e-4637-94f2-85d1e0eee69c" providerId="AD" clId="Web-{DFF9AFC6-6E17-7CC8-8718-7AA59D1B2D8F}" dt="2024-10-07T15:54:07.559" v="4"/>
        <pc:sldMkLst>
          <pc:docMk/>
          <pc:sldMk cId="0" sldId="2145705895"/>
        </pc:sldMkLst>
      </pc:sldChg>
      <pc:sldChg chg="del">
        <pc:chgData name="Julia Bleet" userId="S::julia.bleet@lbbd.gov.uk::56958d21-923e-4637-94f2-85d1e0eee69c" providerId="AD" clId="Web-{DFF9AFC6-6E17-7CC8-8718-7AA59D1B2D8F}" dt="2024-10-07T15:54:02.059" v="3"/>
        <pc:sldMkLst>
          <pc:docMk/>
          <pc:sldMk cId="0" sldId="2145705898"/>
        </pc:sldMkLst>
      </pc:sldChg>
      <pc:sldChg chg="del">
        <pc:chgData name="Julia Bleet" userId="S::julia.bleet@lbbd.gov.uk::56958d21-923e-4637-94f2-85d1e0eee69c" providerId="AD" clId="Web-{DFF9AFC6-6E17-7CC8-8718-7AA59D1B2D8F}" dt="2024-10-07T15:54:00.981" v="2"/>
        <pc:sldMkLst>
          <pc:docMk/>
          <pc:sldMk cId="0" sldId="2145705914"/>
        </pc:sldMkLst>
      </pc:sldChg>
      <pc:sldChg chg="add del">
        <pc:chgData name="Julia Bleet" userId="S::julia.bleet@lbbd.gov.uk::56958d21-923e-4637-94f2-85d1e0eee69c" providerId="AD" clId="Web-{DFF9AFC6-6E17-7CC8-8718-7AA59D1B2D8F}" dt="2024-10-07T15:54:21.903" v="6"/>
        <pc:sldMkLst>
          <pc:docMk/>
          <pc:sldMk cId="1580437245" sldId="21457059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71FF-EBBE-4F0C-A302-5A2D4F256527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80B7-105F-4363-BB1E-80A5BC122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9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45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06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5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3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Waltham Forest, Hackney, Newham, Tower Hamlets</a:t>
            </a:r>
          </a:p>
          <a:p>
            <a:r>
              <a:rPr lang="en-GB"/>
              <a:t>The other boroughs that haven’t had funding are still working on developing family hubs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8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1AF3A-E9EB-777E-D357-611C8348E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581FD-A18C-4699-A1A5-EEC8BB4C2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vic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2958-0D5B-771F-3449-0969C6042C61}"/>
              </a:ext>
            </a:extLst>
          </p:cNvPr>
          <p:cNvSpPr txBox="1"/>
          <p:nvPr/>
        </p:nvSpPr>
        <p:spPr>
          <a:xfrm>
            <a:off x="3857634" y="9443658"/>
            <a:ext cx="2951161" cy="498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47CAF8-9B82-4D25-9574-ABF17CF958FD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85D9D-8356-B51F-9BAB-241C49568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3926A-7E1D-1C54-A6B0-D93877BCF4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/>
              <a:t>I have an example of this That I would like to share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A family was referred to the North Locality Family Navigator service via the TEHAS team to complete a referral to the Tiger Service. 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I gained consent from the family and referred the older child to the Tiger service 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Through a discussion with the family, it became clear that the younger sibling who had a diagnosis of Autism also needed support. I arranged a TAF meeting with the parent and the OOB school that both children attended to ensure that the school understood the needs of the family and the current circumstances at home.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During this meeting it was agreed that the school would provide interim counselling for the older child and refer the younger child to a mentoring service. 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As mother had shared that the younger child would spend a lot of time on his Xbox and was becoming increasingly isolated.  I spoke to the YP about some physical activities that were available, initially he appeared reluctant. I arranged to meet him that evening at a boxing class which he agreed to attend.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itchFamily="18"/>
              <a:buChar char=""/>
            </a:pPr>
            <a:r>
              <a:rPr lang="en-GB">
                <a:latin typeface="Aptos" pitchFamily="34"/>
                <a:cs typeface="Times New Roman" pitchFamily="18"/>
              </a:rPr>
              <a:t>With mothers consent I contacted the boxing coach and informed them that this YP will be attending that evening. That evening, I attended with the YP and his mother, I introduced him to the coach who immediately engaged the YP in the session, pairing him with a member of staff that has SEN training. Since this session, this YP now attends this service twice a week as well as attending the multi sports half term program. </a:t>
            </a:r>
          </a:p>
          <a:p>
            <a:pPr lvl="0"/>
            <a:r>
              <a:rPr lang="en-GB">
                <a:latin typeface="Calibri" pitchFamily="34"/>
              </a:rPr>
              <a:t> </a:t>
            </a:r>
          </a:p>
          <a:p>
            <a:pPr lvl="0"/>
            <a:r>
              <a:rPr lang="en-GB" b="1">
                <a:latin typeface="Calibri" pitchFamily="34"/>
              </a:rPr>
              <a:t>This is an example of escalation being prevented to tier 2B service due to Early intervention by the FN service. </a:t>
            </a:r>
            <a:endParaRPr lang="en-GB">
              <a:latin typeface="Calibri" pitchFamily="34"/>
            </a:endParaRPr>
          </a:p>
          <a:p>
            <a:pPr lvl="0"/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F7D6B-B2A4-5064-3EB1-7536129132D5}"/>
              </a:ext>
            </a:extLst>
          </p:cNvPr>
          <p:cNvSpPr txBox="1"/>
          <p:nvPr/>
        </p:nvSpPr>
        <p:spPr>
          <a:xfrm>
            <a:off x="3857634" y="9443658"/>
            <a:ext cx="2951161" cy="498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6423EE-3CF9-43A8-8A1C-3A05AFD2793B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36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7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6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Independence and resilience include confidence and own agency to do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5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Independence and resilience include confidence and own agency to do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E6D2-13D0-4AC5-82CA-B06D74ED8C7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5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695-BCBB-ACB8-E17C-9F3F88BA6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188BD-B40F-8195-C0F0-FFD905D0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A178-EDE8-B17F-1DB4-21E8F7C6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B3B0E-A55E-7BF1-EA95-9EFD388D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344CB-2462-A09D-3C8A-22E26FB9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3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49BC-68A5-4C59-B52A-34D73A1B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8CE03-F480-BACF-F012-D5F83B812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390A-3AE8-D5DF-0DEA-21EFADA7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4F67-D92B-A1B1-0AD2-E0DFB4A9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5B028-E4A2-A43D-492C-AB3C4842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5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B93B8-71B4-118C-949F-2D2BB4CF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8C966-80E3-B853-322B-3685B33EB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008D-909A-A840-C102-820411A1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DD2A2-DA73-7E20-82ED-14ED7DDA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8C9C-1E2B-6E75-797E-5AC832C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3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E3031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7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5DF2-0440-89E8-7441-7DA58E1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8B9B1-EA13-491C-AD16-23C83A70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ECF6-28B0-DAE0-58CF-527BADC9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50840-BB77-008E-1624-BE8846D6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51B7-8EF1-64D9-A6BF-54DF332A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0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29B8-47AE-65A3-406A-E66283DD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77F01-FD45-7E0A-B96B-D9C4E0CA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8C1A-B0E9-BDCD-8B6C-18D5234C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C382F-0E39-9984-70DF-F50B6459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0D708-C345-BE54-6127-B0F9A5EF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40CE-F414-A7C7-65AD-370195E3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6F827-50D4-0489-8319-43084494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44196-D16C-0C86-A5CA-682F5AB5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649B6-3188-E33E-B2E9-DDD29916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1A95A-AC18-8735-798A-57197880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1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48E0-5282-7075-EF56-E519DFFC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4CEA-64DE-2404-D5ED-0D3CBA074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674C-C9CD-D490-89E6-6D0990D5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B96D0-9442-D328-42CD-3FE0D011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E8F32-27EA-F63A-F0E6-A56ECC43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E7BE8-4D85-C33B-6964-108416BA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4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A932-4A3C-B69F-8380-67843A8C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95A8C-BE1A-33EA-FFD6-3ECF93526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BAB42-3001-37DE-B664-C87B121B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E787-34CB-6FE8-232D-946D332CD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1034D-E0AC-B0FA-FD77-EE5ED426A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DF850-FD66-8DEB-FFEB-70B83961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F507F-9A30-332B-4837-02F760E8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FC9E5-B324-890F-5188-4972AAB1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37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07F9-72B7-E16E-3C61-B643974E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534E1-0EE3-391A-0BB1-B1B32A13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5BA12-1442-0794-D87C-2CE8177C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00DE-EAFA-B4DB-F1E9-7CCA9F8E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4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F8761-C88C-2522-085E-712C3F47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4F71D-3FBD-FB97-D768-E7B6C69A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7292E-DF03-BF7A-E045-67C28BBE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6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0D45-4CF9-C790-8CC5-568B6B03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CCFA-8BF6-7AC1-0BAF-35E999DA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8905-0B59-FEE3-929D-A3C4D3B9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920A-5C52-C13D-5B18-2FBFF66C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16E5-78F3-0EE7-0E2E-F755EFDA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6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F274-6F86-EC48-808D-D68C3B6D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94198-1AF5-D2AA-4B0C-09ACA06F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712C2-BDCD-5783-F7CB-A52D912C2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C9B06-835C-8F70-3AA8-83631DDF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1E435-304A-0970-3825-FBEE2AE5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54E9C-1674-5950-3703-846E34A7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03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80FB-B9C7-5448-28F2-C48F920D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2E05E-508D-6563-037E-4B2F2FD8D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B1D43-9D26-1793-5269-C54958FB9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B9DF1-3D73-7F79-08D0-0A50BB0F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7BB9E-9393-7C9D-F96F-451CE04E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3484B-69CA-0B8E-D02C-8ABB19A2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3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30A8-2287-0A8A-AA66-801E79C4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71F2E-B170-6152-CCA6-4449BA4D3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EB9D1-73BA-3BF4-C199-0B817B7A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05D1-052C-382D-A7D3-0D1E3959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20CE-8026-2B31-C7EF-599EE84E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8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92423-7AA8-934D-08DC-482F2D0D8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04850-1D71-5D5B-11AD-796D3CB1C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CA393-4273-72C0-05CF-3BE964C1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1C05-F457-C324-825F-FD1615F2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C787-7225-CF1C-C134-81D9B43A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BDDB-EDB2-2458-E8A3-2CD3DE1F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6504F-D8CE-6548-E774-834365840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F1AF0-9805-2E91-5956-E3276594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852A3-BC1B-3EA4-80FF-A34F99E6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673F-4C24-8E4E-5DA5-3C805937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2FB7-F5A0-460B-9AEA-2DAA1321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C406-7AC3-B370-73DF-A610BB343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3CA5F-5AE9-E3E2-284B-7081AF7F2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B9A75-9E6F-F41C-3CF0-1BE5B75C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F6D04-CE75-E3B8-A1BF-86DFA20D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579FD-E78A-46E2-C5A2-EBE34662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4939-663C-EE2C-C899-50658DC5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B11D7-D120-D69F-B9EA-97DD3FA1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785B9-56CC-D7F4-844E-E84FDEAD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EA2C3-4FCB-A90A-9386-8E145658B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88025-08EE-DC8B-9266-8FD3ED6A5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CF485-7205-9583-CF13-4AC97383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83415-8A52-26B1-3473-4395671B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5D03B-271D-D92F-AE52-D319F3C8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A850-D55B-78DA-5477-2D1B4706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3E2FF-4B4C-E1AD-294F-87BC722B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5932D-4039-7A39-25F5-36D5D7AC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CAA34-5781-9A25-546B-CEDADC39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41244-6BE7-035C-F515-1F302AF6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FF80B-D953-791C-967F-6E20F534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A2DB6-9B71-1034-DF99-BD3A68A3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E6ED-A609-625F-0F1B-97129FF6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052B-C151-CDB6-BA60-8E7284A0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01408-A222-092D-4E73-CBFC400C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8F0B4-E244-D97E-D45F-13E08794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1848C-CC32-4673-B319-AF539A05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9C4A8-2C12-1D17-066C-4071B045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4B73-A683-5C64-D356-36016B4D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04BF3-0390-5327-963D-5DE1A81FA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119E2-B1F6-C235-1F74-B525CD19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BC7D-D74C-CD64-DB1D-B816D650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04EA5-92B7-AD3C-CB5F-8B67743D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CE7FC-D3C5-AF64-E559-8334D166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386AF-C737-3725-D0F0-FB7EE6EF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BE41D-2869-F643-5FD5-03BC06A9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96A2A-3993-4D16-8883-CCED5E5E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09733-715E-4A51-BCCE-7CBEE3DE8E3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7C100-5EB3-541E-CAC4-F1AD03B7B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54AD-A820-2985-25B6-3B36BFAFE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9A402-C759-4081-9416-8CD1C140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8B144-88F0-2EA2-1A92-FE7523A5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4C128-D240-2A23-DA81-19D1F417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24CBB-D374-8D41-3F8E-ACCC796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636F-008C-475E-B467-CBA6746743D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2188-EA82-3650-50BF-D178D97D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2AF5-4CC4-FC27-D15E-39FFFAEF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6AF0-98C7-4FD9-BA09-580D428B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forlife.lbbd.gov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22C02-F7F6-4867-8EC2-5BEA3B21E80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69D37F-B9F2-42BD-A23E-4D0C35CE0A2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6D2BB-5FEC-4250-B31C-8C33100C2A66}"/>
              </a:ext>
            </a:extLst>
          </p:cNvPr>
          <p:cNvSpPr txBox="1"/>
          <p:nvPr/>
        </p:nvSpPr>
        <p:spPr>
          <a:xfrm>
            <a:off x="804850" y="2397948"/>
            <a:ext cx="10824673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Start for Life &amp; Family Hub</a:t>
            </a:r>
          </a:p>
          <a:p>
            <a:pPr algn="ctr"/>
            <a:endParaRPr lang="en-GB" sz="3200" kern="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3200" kern="0" dirty="0">
                <a:solidFill>
                  <a:schemeClr val="bg1"/>
                </a:solidFill>
                <a:latin typeface="+mj-lt"/>
                <a:cs typeface="Arial"/>
              </a:rPr>
              <a:t>Offer</a:t>
            </a:r>
            <a:endParaRPr lang="en-GB" dirty="0"/>
          </a:p>
        </p:txBody>
      </p:sp>
      <p:pic>
        <p:nvPicPr>
          <p:cNvPr id="13" name="Picture 12" descr="A blue and white handprint with a heart on a black background&#10;&#10;Description automatically generated">
            <a:extLst>
              <a:ext uri="{FF2B5EF4-FFF2-40B4-BE49-F238E27FC236}">
                <a16:creationId xmlns:a16="http://schemas.microsoft.com/office/drawing/2014/main" id="{D8340A39-11CC-1E26-BB58-2304DE185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74" y="-1031052"/>
            <a:ext cx="5021371" cy="342900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68C4595-0DFB-2B6B-12BB-67305412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49" y="4600481"/>
            <a:ext cx="3830327" cy="18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8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-48095" y="881742"/>
            <a:ext cx="4908330" cy="507446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2"/>
            <a:ext cx="7747976" cy="5074465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8" y="92621"/>
            <a:ext cx="10515600" cy="832666"/>
          </a:xfrm>
        </p:spPr>
        <p:txBody>
          <a:bodyPr>
            <a:normAutofit/>
          </a:bodyPr>
          <a:lstStyle/>
          <a:p>
            <a:r>
              <a:rPr lang="en-GB" sz="3200" dirty="0"/>
              <a:t>Peep – speech, language and communication groups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10885" y="5956209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01D4C487-A36F-40AD-80FD-2EFDBA20ADEE}"/>
              </a:ext>
            </a:extLst>
          </p:cNvPr>
          <p:cNvSpPr txBox="1">
            <a:spLocks/>
          </p:cNvSpPr>
          <p:nvPr/>
        </p:nvSpPr>
        <p:spPr>
          <a:xfrm>
            <a:off x="272142" y="968829"/>
            <a:ext cx="11669487" cy="1136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n-GB" sz="2000">
              <a:solidFill>
                <a:srgbClr val="EA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66C0D-092B-465C-AF9A-380D374A11B6}"/>
              </a:ext>
            </a:extLst>
          </p:cNvPr>
          <p:cNvSpPr/>
          <p:nvPr/>
        </p:nvSpPr>
        <p:spPr>
          <a:xfrm>
            <a:off x="311532" y="1121187"/>
            <a:ext cx="11404218" cy="4518990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F4856-1B3A-1046-E6AE-44F9B8D1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9812B-1BD3-7E23-A061-35207E235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6" y="5981302"/>
            <a:ext cx="1778462" cy="86763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E4A7C5-BC21-AE6F-74D7-9EC06640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8388" y="1096095"/>
            <a:ext cx="5082356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ea typeface="Calibri Light"/>
                <a:cs typeface="Calibri Light"/>
              </a:rPr>
              <a:t>The PEEP offer is made up of:</a:t>
            </a:r>
          </a:p>
          <a:p>
            <a:pPr marL="446088">
              <a:spcBef>
                <a:spcPts val="0"/>
              </a:spcBef>
            </a:pPr>
            <a:endParaRPr lang="en-GB" sz="2000" dirty="0">
              <a:ea typeface="Calibri Light"/>
              <a:cs typeface="Calibri Light"/>
            </a:endParaRPr>
          </a:p>
          <a:p>
            <a:pPr marL="446088">
              <a:spcBef>
                <a:spcPts val="0"/>
              </a:spcBef>
            </a:pPr>
            <a:r>
              <a:rPr lang="en-GB" sz="2000" dirty="0">
                <a:ea typeface="Calibri Light"/>
                <a:cs typeface="Calibri Light"/>
              </a:rPr>
              <a:t>Peep-a-Boo (0-18 months) universal group – 3 a week</a:t>
            </a:r>
          </a:p>
          <a:p>
            <a:pPr marL="446088">
              <a:spcBef>
                <a:spcPts val="0"/>
              </a:spcBef>
            </a:pPr>
            <a:endParaRPr lang="en-GB" sz="2000" dirty="0">
              <a:ea typeface="Calibri Light"/>
              <a:cs typeface="Calibri Light"/>
            </a:endParaRPr>
          </a:p>
          <a:p>
            <a:pPr marL="446088">
              <a:spcBef>
                <a:spcPts val="0"/>
              </a:spcBef>
            </a:pPr>
            <a:r>
              <a:rPr lang="en-GB" sz="2000" dirty="0">
                <a:ea typeface="Calibri Light"/>
                <a:cs typeface="Calibri Light"/>
              </a:rPr>
              <a:t>Play and Talk (18 months to 4 years) universal group – 8 a week</a:t>
            </a: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6088">
              <a:spcBef>
                <a:spcPts val="0"/>
              </a:spcBef>
            </a:pPr>
            <a:endParaRPr lang="en-GB" sz="2000" dirty="0">
              <a:ea typeface="Calibri Light"/>
              <a:cs typeface="Calibri Light"/>
            </a:endParaRPr>
          </a:p>
          <a:p>
            <a:pPr marL="446088">
              <a:spcBef>
                <a:spcPts val="0"/>
              </a:spcBef>
            </a:pPr>
            <a:r>
              <a:rPr lang="en-GB" sz="2000" dirty="0">
                <a:ea typeface="Calibri Light"/>
                <a:cs typeface="Calibri Light"/>
              </a:rPr>
              <a:t>Play and Talk (18 months to 4yearrs) targeted 6 week group – 6 a half term</a:t>
            </a:r>
          </a:p>
          <a:p>
            <a:pPr marL="446088">
              <a:spcBef>
                <a:spcPts val="0"/>
              </a:spcBef>
            </a:pPr>
            <a:endParaRPr lang="en-GB" sz="2000" dirty="0">
              <a:ea typeface="Calibri Light"/>
              <a:cs typeface="Calibri Light"/>
            </a:endParaRPr>
          </a:p>
          <a:p>
            <a:pPr marL="446088">
              <a:spcBef>
                <a:spcPts val="0"/>
              </a:spcBef>
            </a:pPr>
            <a:r>
              <a:rPr lang="en-GB" sz="2000" dirty="0">
                <a:ea typeface="Calibri Light"/>
                <a:cs typeface="Calibri Light"/>
              </a:rPr>
              <a:t>Musical Movement (0-4)  Started September – 2 groups a week</a:t>
            </a: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F1E165C-4DD5-D127-6063-1C07D55E4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" y="1096095"/>
            <a:ext cx="5553306" cy="4442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These groups are for all families for 0-5 year olds </a:t>
            </a:r>
          </a:p>
          <a:p>
            <a:pPr marL="0" indent="0">
              <a:buNone/>
            </a:pP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Universal groups will support parents to engage in supporting their children’s speech, language and communication</a:t>
            </a:r>
          </a:p>
          <a:p>
            <a:pPr marL="0" indent="0">
              <a:buNone/>
            </a:pP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Targeted groups support children with additional needs</a:t>
            </a:r>
          </a:p>
          <a:p>
            <a:pPr marL="0" indent="0">
              <a:buNone/>
            </a:pPr>
            <a:endParaRPr lang="en-GB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There is training that can be provided to staff to learn more about speech, language and communication needs and how you can support children with the needs</a:t>
            </a:r>
          </a:p>
        </p:txBody>
      </p:sp>
    </p:spTree>
    <p:extLst>
      <p:ext uri="{BB962C8B-B14F-4D97-AF65-F5344CB8AC3E}">
        <p14:creationId xmlns:p14="http://schemas.microsoft.com/office/powerpoint/2010/main" val="360897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3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Hnjfnjfnjn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14635" y="881730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84150"/>
            <a:ext cx="11669487" cy="558799"/>
          </a:xfrm>
        </p:spPr>
        <p:txBody>
          <a:bodyPr>
            <a:normAutofit/>
          </a:bodyPr>
          <a:lstStyle/>
          <a:p>
            <a:r>
              <a:rPr lang="en-GB" sz="3200" dirty="0"/>
              <a:t>Parent Carer Panels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1397D7-A9EC-0A4B-C9F4-99D248BCF572}"/>
              </a:ext>
            </a:extLst>
          </p:cNvPr>
          <p:cNvSpPr txBox="1"/>
          <p:nvPr/>
        </p:nvSpPr>
        <p:spPr>
          <a:xfrm>
            <a:off x="527956" y="1264417"/>
            <a:ext cx="111360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Parent and carer panels set up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Feedback from parent and carer panels is used for continuous improvement of services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Recruit a wide range of parents / carers on the panels.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Parents / Carers empowered to lead the panels.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There will be mechanisms to collect wider parent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5764C-35F8-D403-6D67-688BBA6B1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3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Hnjfnjfnjn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14635" y="881730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84150"/>
            <a:ext cx="11669487" cy="558799"/>
          </a:xfrm>
        </p:spPr>
        <p:txBody>
          <a:bodyPr>
            <a:normAutofit/>
          </a:bodyPr>
          <a:lstStyle/>
          <a:p>
            <a:r>
              <a:rPr lang="en-GB" sz="3200" dirty="0"/>
              <a:t>Start for Life Website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1397D7-A9EC-0A4B-C9F4-99D248BCF572}"/>
              </a:ext>
            </a:extLst>
          </p:cNvPr>
          <p:cNvSpPr txBox="1"/>
          <p:nvPr/>
        </p:nvSpPr>
        <p:spPr>
          <a:xfrm>
            <a:off x="1066800" y="1142991"/>
            <a:ext cx="10363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There will be a virtual place that a family can visit to access information on the advice and support available across the 0-25 age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We have a website where we are aiming to have all the information / links to the information that parents might need – </a:t>
            </a:r>
            <a:r>
              <a:rPr lang="en-GB" sz="2700" dirty="0">
                <a:hlinkClick r:id="rId3"/>
              </a:rPr>
              <a:t>https://startforlife.lbbd.gov.uk/</a:t>
            </a:r>
            <a:r>
              <a:rPr lang="en-GB" sz="27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/>
          </a:p>
          <a:p>
            <a:endParaRPr lang="en-GB" sz="2700" dirty="0">
              <a:solidFill>
                <a:srgbClr val="000000"/>
              </a:solidFill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Please tell parents you work with about this 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>
              <a:solidFill>
                <a:srgbClr val="000000"/>
              </a:solidFill>
              <a:latin typeface="Bahnschrift Light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1ABB5-CC2E-50C2-BABC-77ACEDE4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53184" y="881732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Hnjfnjfnjn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14635" y="881730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84150"/>
            <a:ext cx="11669487" cy="558799"/>
          </a:xfrm>
        </p:spPr>
        <p:txBody>
          <a:bodyPr>
            <a:normAutofit/>
          </a:bodyPr>
          <a:lstStyle/>
          <a:p>
            <a:r>
              <a:rPr lang="en-GB" sz="3200" dirty="0"/>
              <a:t>Added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1397D7-A9EC-0A4B-C9F4-99D248BCF572}"/>
              </a:ext>
            </a:extLst>
          </p:cNvPr>
          <p:cNvSpPr txBox="1"/>
          <p:nvPr/>
        </p:nvSpPr>
        <p:spPr>
          <a:xfrm>
            <a:off x="1066799" y="1142991"/>
            <a:ext cx="4908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The Source Baby Bank at BLC and Dagenham Library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Drop-in support to collect baby related items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12-week access to services 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Oral health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Support for families to help teeth brushing and registering with a dentist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Free toothbrushes and toothpaste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Free online mediation for parents on low income to support parents who are separating or separated stay out of court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1ABB5-CC2E-50C2-BABC-77ACEDE4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31BB87-DE38-0AD1-69D3-146DC51CFDF2}"/>
              </a:ext>
            </a:extLst>
          </p:cNvPr>
          <p:cNvSpPr txBox="1"/>
          <p:nvPr/>
        </p:nvSpPr>
        <p:spPr>
          <a:xfrm>
            <a:off x="6879336" y="1178595"/>
            <a:ext cx="4952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Toy library – being developed for children aged 0-5, focusing on those with SEND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Vitamin Distribution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Breast pump hire via lifeline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Baby Boxes – including baby essentials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GCP2A Pilot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New birth registrations – to engage with families at the earliest point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Online family registration forms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Online referrals screened through EHM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Stay and play groups coming soon</a:t>
            </a:r>
          </a:p>
        </p:txBody>
      </p:sp>
    </p:spTree>
    <p:extLst>
      <p:ext uri="{BB962C8B-B14F-4D97-AF65-F5344CB8AC3E}">
        <p14:creationId xmlns:p14="http://schemas.microsoft.com/office/powerpoint/2010/main" val="158043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1850573"/>
            <a:ext cx="10439400" cy="2068284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Thank you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Any Questions / Comments?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555171" y="5802086"/>
            <a:ext cx="11157858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006554-CCC5-4F7D-B230-2C47D9439546}"/>
              </a:ext>
            </a:extLst>
          </p:cNvPr>
          <p:cNvCxnSpPr>
            <a:cxnSpLocks/>
          </p:cNvCxnSpPr>
          <p:nvPr/>
        </p:nvCxnSpPr>
        <p:spPr>
          <a:xfrm>
            <a:off x="555171" y="881743"/>
            <a:ext cx="11157858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E7C730-39B5-0AB8-6F2A-54C54BFE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29" y="1343219"/>
            <a:ext cx="263370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3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0" y="881729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84150"/>
            <a:ext cx="11669487" cy="558799"/>
          </a:xfrm>
        </p:spPr>
        <p:txBody>
          <a:bodyPr>
            <a:normAutofit/>
          </a:bodyPr>
          <a:lstStyle/>
          <a:p>
            <a:r>
              <a:rPr lang="en-GB" sz="3200"/>
              <a:t>Start for Life &amp; Family Hubs DfE funding 2022- March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AE2B8D3-59A7-4626-A216-FF53158F454F}"/>
              </a:ext>
            </a:extLst>
          </p:cNvPr>
          <p:cNvSpPr/>
          <p:nvPr/>
        </p:nvSpPr>
        <p:spPr>
          <a:xfrm>
            <a:off x="272142" y="1055913"/>
            <a:ext cx="5649687" cy="4607373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13678-141C-4130-BD0F-2C6AEDC8C723}"/>
              </a:ext>
            </a:extLst>
          </p:cNvPr>
          <p:cNvSpPr/>
          <p:nvPr/>
        </p:nvSpPr>
        <p:spPr>
          <a:xfrm>
            <a:off x="6270173" y="1055913"/>
            <a:ext cx="5649687" cy="4607373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258AE-2F2D-8F38-996F-E576B54C51C8}"/>
              </a:ext>
            </a:extLst>
          </p:cNvPr>
          <p:cNvSpPr txBox="1"/>
          <p:nvPr/>
        </p:nvSpPr>
        <p:spPr>
          <a:xfrm>
            <a:off x="315753" y="1155886"/>
            <a:ext cx="5562463" cy="44074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</a:rPr>
              <a:t>Is a collaborative and holistic early intervention approach involving multiple departments across the council </a:t>
            </a:r>
          </a:p>
          <a:p>
            <a:pPr lvl="1"/>
            <a:r>
              <a:rPr lang="en-GB" sz="1900" dirty="0">
                <a:solidFill>
                  <a:schemeClr val="bg1"/>
                </a:solidFill>
              </a:rPr>
              <a:t> 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The 6 funded key work streams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Infant Feeding</a:t>
            </a:r>
            <a:r>
              <a:rPr lang="en-GB" sz="1800" dirty="0">
                <a:solidFill>
                  <a:srgbClr val="FF66CC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Perinatal Mental Health &amp; Parent-Infant relationships</a:t>
            </a:r>
            <a:endParaRPr lang="en-GB" sz="1800" dirty="0">
              <a:solidFill>
                <a:srgbClr val="FF66C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Home learning Environment &amp; Early Language</a:t>
            </a:r>
            <a:endParaRPr lang="en-GB" sz="1800" dirty="0">
              <a:solidFill>
                <a:srgbClr val="FF66C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Parenting support </a:t>
            </a:r>
            <a:endParaRPr lang="en-GB" sz="1800" dirty="0">
              <a:solidFill>
                <a:srgbClr val="FF66C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Parent Carer Panel</a:t>
            </a:r>
            <a:endParaRPr lang="en-GB" sz="1800" dirty="0">
              <a:solidFill>
                <a:srgbClr val="FF66C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6D64C-A628-0E95-F938-2323C7043998}"/>
              </a:ext>
            </a:extLst>
          </p:cNvPr>
          <p:cNvSpPr txBox="1"/>
          <p:nvPr/>
        </p:nvSpPr>
        <p:spPr>
          <a:xfrm>
            <a:off x="6355080" y="1169758"/>
            <a:ext cx="5521168" cy="42780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The service is for families from conception to children aged 19 and up to 25 for those with SEND.</a:t>
            </a:r>
          </a:p>
          <a:p>
            <a:endParaRPr lang="en-GB" sz="1700" dirty="0">
              <a:solidFill>
                <a:schemeClr val="bg1"/>
              </a:solidFill>
            </a:endParaRPr>
          </a:p>
          <a:p>
            <a:pPr algn="l" rtl="0" fontAlgn="base"/>
            <a:r>
              <a:rPr lang="en-GB" sz="1700" dirty="0">
                <a:solidFill>
                  <a:schemeClr val="bg1"/>
                </a:solidFill>
              </a:rPr>
              <a:t> Aims: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US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700" dirty="0">
                <a:solidFill>
                  <a:schemeClr val="bg1"/>
                </a:solidFill>
              </a:rPr>
              <a:t>Seamless support for families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GB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1700" dirty="0">
                <a:solidFill>
                  <a:schemeClr val="bg1"/>
                </a:solidFill>
              </a:rPr>
              <a:t>A welcoming hub for families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GB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en-GB" sz="1700" dirty="0">
                <a:solidFill>
                  <a:schemeClr val="bg1"/>
                </a:solidFill>
              </a:rPr>
              <a:t>The information families need when they need it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GB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 startAt="4"/>
            </a:pPr>
            <a:r>
              <a:rPr lang="en-GB" sz="1700" dirty="0">
                <a:solidFill>
                  <a:schemeClr val="bg1"/>
                </a:solidFill>
              </a:rPr>
              <a:t>An empowered Start for Life workforce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GB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 startAt="5"/>
            </a:pPr>
            <a:r>
              <a:rPr lang="en-GB" sz="1700" dirty="0">
                <a:solidFill>
                  <a:schemeClr val="bg1"/>
                </a:solidFill>
              </a:rPr>
              <a:t>Continually improving the Start for Life offer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</a:p>
          <a:p>
            <a:pPr algn="l" rtl="0" fontAlgn="base"/>
            <a:endParaRPr lang="en-GB" sz="1700" dirty="0">
              <a:solidFill>
                <a:schemeClr val="bg1"/>
              </a:solidFill>
            </a:endParaRPr>
          </a:p>
          <a:p>
            <a:pPr algn="l" rtl="0" fontAlgn="base">
              <a:buFont typeface="+mj-lt"/>
              <a:buAutoNum type="arabicPeriod" startAt="6"/>
            </a:pPr>
            <a:r>
              <a:rPr lang="en-GB" sz="1700" dirty="0">
                <a:solidFill>
                  <a:schemeClr val="bg1"/>
                </a:solidFill>
              </a:rPr>
              <a:t>Leadership for change</a:t>
            </a:r>
            <a:r>
              <a:rPr lang="en-US" sz="1700" dirty="0">
                <a:solidFill>
                  <a:schemeClr val="bg1"/>
                </a:solidFill>
              </a:rPr>
              <a:t>​</a:t>
            </a:r>
            <a:r>
              <a:rPr lang="en-GB" sz="1700" dirty="0">
                <a:solidFill>
                  <a:schemeClr val="bg1"/>
                </a:solidFill>
              </a:rPr>
              <a:t>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EBF62-3664-BE04-9493-ED81B348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C4DEE5E-8AC7-F880-6B43-6D4C7744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174"/>
            <a:ext cx="1972493" cy="9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3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EBB063C5-0379-F0E6-3B24-9974F77F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396" y="2414084"/>
            <a:ext cx="1797187" cy="88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A blue and white handprint with a heart on a black background&#10;&#10;Description automatically generated">
            <a:extLst>
              <a:ext uri="{FF2B5EF4-FFF2-40B4-BE49-F238E27FC236}">
                <a16:creationId xmlns:a16="http://schemas.microsoft.com/office/drawing/2014/main" id="{C598AD48-0011-4EE7-8321-97D6FE6A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396" y="3376576"/>
            <a:ext cx="1797187" cy="122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6C333-AC53-FF07-C801-3FF5D22E867F}"/>
              </a:ext>
            </a:extLst>
          </p:cNvPr>
          <p:cNvSpPr txBox="1"/>
          <p:nvPr/>
        </p:nvSpPr>
        <p:spPr>
          <a:xfrm>
            <a:off x="3240350" y="5288926"/>
            <a:ext cx="1797187" cy="138499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Marksgate Community Hub and Family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Barking Learning Centre and Family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Dagenham Learning Centre and Family Hub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126997E-90B7-62AC-680D-271C7B938787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rot="5400000">
            <a:off x="3833582" y="4908518"/>
            <a:ext cx="685770" cy="75046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BDFABF-5ABD-BD15-830D-02215ED46891}"/>
              </a:ext>
            </a:extLst>
          </p:cNvPr>
          <p:cNvSpPr txBox="1"/>
          <p:nvPr/>
        </p:nvSpPr>
        <p:spPr>
          <a:xfrm>
            <a:off x="1928168" y="2445697"/>
            <a:ext cx="117900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Infant feeding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459F2-0C62-09F4-B4DC-7217A8A1F260}"/>
              </a:ext>
            </a:extLst>
          </p:cNvPr>
          <p:cNvSpPr txBox="1"/>
          <p:nvPr/>
        </p:nvSpPr>
        <p:spPr>
          <a:xfrm>
            <a:off x="228764" y="2234047"/>
            <a:ext cx="1384354" cy="646331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Infant feeding support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Lifeline &amp; Mind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687AF-305B-4570-EB6A-10AC703438DF}"/>
              </a:ext>
            </a:extLst>
          </p:cNvPr>
          <p:cNvSpPr txBox="1"/>
          <p:nvPr/>
        </p:nvSpPr>
        <p:spPr>
          <a:xfrm>
            <a:off x="250287" y="1282043"/>
            <a:ext cx="1285689" cy="830997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visiting feeding support NEFLT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7E9907-26AE-6CCB-91DB-9DD4BB436CB2}"/>
              </a:ext>
            </a:extLst>
          </p:cNvPr>
          <p:cNvSpPr txBox="1"/>
          <p:nvPr/>
        </p:nvSpPr>
        <p:spPr>
          <a:xfrm>
            <a:off x="229165" y="3001385"/>
            <a:ext cx="135579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Midwifery infant feeding support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E3D61FB-6D06-448D-E01A-484E9CFFF443}"/>
              </a:ext>
            </a:extLst>
          </p:cNvPr>
          <p:cNvCxnSpPr>
            <a:cxnSpLocks/>
            <a:stCxn id="10" idx="1"/>
            <a:endCxn id="18" idx="2"/>
          </p:cNvCxnSpPr>
          <p:nvPr/>
        </p:nvCxnSpPr>
        <p:spPr>
          <a:xfrm rot="10800000">
            <a:off x="2517674" y="2907362"/>
            <a:ext cx="797723" cy="108250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33E41DF-EE02-0017-29D6-6C7BE1E0FD27}"/>
              </a:ext>
            </a:extLst>
          </p:cNvPr>
          <p:cNvCxnSpPr>
            <a:cxnSpLocks/>
            <a:stCxn id="18" idx="1"/>
            <a:endCxn id="21" idx="3"/>
          </p:cNvCxnSpPr>
          <p:nvPr/>
        </p:nvCxnSpPr>
        <p:spPr>
          <a:xfrm rot="10800000" flipV="1">
            <a:off x="1584958" y="2676529"/>
            <a:ext cx="343210" cy="64802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868B2BA-D630-CFA1-66FC-6B4AD2F2BAFE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rot="10800000">
            <a:off x="1613118" y="2557214"/>
            <a:ext cx="315050" cy="11931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41376AA-546E-56DC-9D45-DE270E7F3DDF}"/>
              </a:ext>
            </a:extLst>
          </p:cNvPr>
          <p:cNvCxnSpPr>
            <a:cxnSpLocks/>
            <a:stCxn id="18" idx="0"/>
            <a:endCxn id="20" idx="3"/>
          </p:cNvCxnSpPr>
          <p:nvPr/>
        </p:nvCxnSpPr>
        <p:spPr>
          <a:xfrm rot="16200000" flipV="1">
            <a:off x="1652748" y="1580771"/>
            <a:ext cx="748155" cy="981697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57DEE2-E35D-06D5-2856-8E61689BB028}"/>
              </a:ext>
            </a:extLst>
          </p:cNvPr>
          <p:cNvSpPr txBox="1"/>
          <p:nvPr/>
        </p:nvSpPr>
        <p:spPr>
          <a:xfrm>
            <a:off x="1871258" y="4465605"/>
            <a:ext cx="1179009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Perinatal mental health and parent-infant relationships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A88636-43CD-B2BC-7675-CCAE83344437}"/>
              </a:ext>
            </a:extLst>
          </p:cNvPr>
          <p:cNvSpPr txBox="1"/>
          <p:nvPr/>
        </p:nvSpPr>
        <p:spPr>
          <a:xfrm>
            <a:off x="317559" y="5087673"/>
            <a:ext cx="117900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Mums matter groups - MIND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E67CC9-786C-855F-A428-9F4EA6E3DADD}"/>
              </a:ext>
            </a:extLst>
          </p:cNvPr>
          <p:cNvSpPr txBox="1"/>
          <p:nvPr/>
        </p:nvSpPr>
        <p:spPr>
          <a:xfrm>
            <a:off x="222310" y="3974067"/>
            <a:ext cx="117900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Perinatal mental health NEFLT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0506F7-FE1E-98A6-C69F-DD1BA67136F8}"/>
              </a:ext>
            </a:extLst>
          </p:cNvPr>
          <p:cNvSpPr txBox="1"/>
          <p:nvPr/>
        </p:nvSpPr>
        <p:spPr>
          <a:xfrm>
            <a:off x="317558" y="5837557"/>
            <a:ext cx="117900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Dads in mind groups - MIND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8F83210-ECCF-7A67-93D1-C91359295051}"/>
              </a:ext>
            </a:extLst>
          </p:cNvPr>
          <p:cNvCxnSpPr>
            <a:cxnSpLocks/>
            <a:stCxn id="10" idx="1"/>
            <a:endCxn id="43" idx="3"/>
          </p:cNvCxnSpPr>
          <p:nvPr/>
        </p:nvCxnSpPr>
        <p:spPr>
          <a:xfrm rot="10800000" flipV="1">
            <a:off x="3050268" y="3989866"/>
            <a:ext cx="265129" cy="1075904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1675C196-C2D3-E038-8C37-92A1F30C31B4}"/>
              </a:ext>
            </a:extLst>
          </p:cNvPr>
          <p:cNvCxnSpPr>
            <a:cxnSpLocks/>
            <a:stCxn id="43" idx="2"/>
            <a:endCxn id="50" idx="3"/>
          </p:cNvCxnSpPr>
          <p:nvPr/>
        </p:nvCxnSpPr>
        <p:spPr>
          <a:xfrm rot="5400000">
            <a:off x="1777437" y="5385064"/>
            <a:ext cx="402456" cy="964196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8B184D93-2C43-A2A3-311A-7E4FA575E270}"/>
              </a:ext>
            </a:extLst>
          </p:cNvPr>
          <p:cNvCxnSpPr>
            <a:cxnSpLocks/>
            <a:stCxn id="43" idx="1"/>
            <a:endCxn id="48" idx="3"/>
          </p:cNvCxnSpPr>
          <p:nvPr/>
        </p:nvCxnSpPr>
        <p:spPr>
          <a:xfrm rot="10800000" flipV="1">
            <a:off x="1496568" y="5065770"/>
            <a:ext cx="374690" cy="252736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4ED89BB9-006F-963D-17D4-97DFB60E794F}"/>
              </a:ext>
            </a:extLst>
          </p:cNvPr>
          <p:cNvCxnSpPr>
            <a:cxnSpLocks/>
            <a:stCxn id="43" idx="0"/>
            <a:endCxn id="49" idx="3"/>
          </p:cNvCxnSpPr>
          <p:nvPr/>
        </p:nvCxnSpPr>
        <p:spPr>
          <a:xfrm rot="16200000" flipV="1">
            <a:off x="1846855" y="3851697"/>
            <a:ext cx="168372" cy="105944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82B3045-2378-AB06-BF41-2A23EF6BAC31}"/>
              </a:ext>
            </a:extLst>
          </p:cNvPr>
          <p:cNvSpPr txBox="1"/>
          <p:nvPr/>
        </p:nvSpPr>
        <p:spPr>
          <a:xfrm>
            <a:off x="2983398" y="1299729"/>
            <a:ext cx="179718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 Learning Environment and Early Language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88B3C82-2D63-8C6E-1D40-B0FA11015E47}"/>
              </a:ext>
            </a:extLst>
          </p:cNvPr>
          <p:cNvSpPr txBox="1"/>
          <p:nvPr/>
        </p:nvSpPr>
        <p:spPr>
          <a:xfrm>
            <a:off x="2224689" y="242781"/>
            <a:ext cx="1329863" cy="646331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Peep-A-Boo Play and Talk groups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08875AC-52FA-467D-4F38-F4E04F13A90F}"/>
              </a:ext>
            </a:extLst>
          </p:cNvPr>
          <p:cNvSpPr txBox="1"/>
          <p:nvPr/>
        </p:nvSpPr>
        <p:spPr>
          <a:xfrm>
            <a:off x="3694436" y="255406"/>
            <a:ext cx="1797187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Tots ‘n’ Tunes Peep groups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0CB1E54E-069F-718C-C00A-AD32212CBEAE}"/>
              </a:ext>
            </a:extLst>
          </p:cNvPr>
          <p:cNvCxnSpPr>
            <a:cxnSpLocks/>
            <a:stCxn id="9" idx="0"/>
            <a:endCxn id="80" idx="2"/>
          </p:cNvCxnSpPr>
          <p:nvPr/>
        </p:nvCxnSpPr>
        <p:spPr>
          <a:xfrm rot="16200000" flipV="1">
            <a:off x="3813979" y="2014073"/>
            <a:ext cx="468024" cy="331998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E9E58175-527B-8E5B-6017-10FC766C733E}"/>
              </a:ext>
            </a:extLst>
          </p:cNvPr>
          <p:cNvCxnSpPr>
            <a:cxnSpLocks/>
            <a:stCxn id="80" idx="3"/>
            <a:endCxn id="84" idx="2"/>
          </p:cNvCxnSpPr>
          <p:nvPr/>
        </p:nvCxnSpPr>
        <p:spPr>
          <a:xfrm flipH="1" flipV="1">
            <a:off x="4593030" y="717071"/>
            <a:ext cx="187555" cy="905824"/>
          </a:xfrm>
          <a:prstGeom prst="bentConnector4">
            <a:avLst>
              <a:gd name="adj1" fmla="val -121884"/>
              <a:gd name="adj2" fmla="val 6783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EBEB0582-07E6-99D4-1AC7-E697F68484D7}"/>
              </a:ext>
            </a:extLst>
          </p:cNvPr>
          <p:cNvCxnSpPr>
            <a:cxnSpLocks/>
            <a:stCxn id="80" idx="0"/>
            <a:endCxn id="83" idx="2"/>
          </p:cNvCxnSpPr>
          <p:nvPr/>
        </p:nvCxnSpPr>
        <p:spPr>
          <a:xfrm rot="16200000" flipV="1">
            <a:off x="3180499" y="598235"/>
            <a:ext cx="410617" cy="99237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893ADE2-F1EE-1962-5601-F0F1E73FD0B6}"/>
              </a:ext>
            </a:extLst>
          </p:cNvPr>
          <p:cNvSpPr txBox="1"/>
          <p:nvPr/>
        </p:nvSpPr>
        <p:spPr>
          <a:xfrm>
            <a:off x="5115362" y="1546864"/>
            <a:ext cx="1300060" cy="2769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Peep training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DB7903C-F848-C061-BD22-637ECB4B4560}"/>
              </a:ext>
            </a:extLst>
          </p:cNvPr>
          <p:cNvCxnSpPr>
            <a:cxnSpLocks/>
            <a:stCxn id="80" idx="3"/>
            <a:endCxn id="99" idx="1"/>
          </p:cNvCxnSpPr>
          <p:nvPr/>
        </p:nvCxnSpPr>
        <p:spPr>
          <a:xfrm>
            <a:off x="4780585" y="1622895"/>
            <a:ext cx="334777" cy="62469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B3C5F8-CAAD-E1E5-3E59-EBAFCD75F255}"/>
              </a:ext>
            </a:extLst>
          </p:cNvPr>
          <p:cNvSpPr txBox="1"/>
          <p:nvPr/>
        </p:nvSpPr>
        <p:spPr>
          <a:xfrm>
            <a:off x="5754204" y="4590543"/>
            <a:ext cx="130006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Support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1FDAF331-97D1-EABF-58AC-6A3B69AC8F8F}"/>
              </a:ext>
            </a:extLst>
          </p:cNvPr>
          <p:cNvCxnSpPr>
            <a:cxnSpLocks/>
            <a:stCxn id="10" idx="3"/>
            <a:endCxn id="105" idx="1"/>
          </p:cNvCxnSpPr>
          <p:nvPr/>
        </p:nvCxnSpPr>
        <p:spPr>
          <a:xfrm>
            <a:off x="5112583" y="3989866"/>
            <a:ext cx="641621" cy="73917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2EE9B802-ECAA-DFEF-C2CD-A3A3A47398CD}"/>
              </a:ext>
            </a:extLst>
          </p:cNvPr>
          <p:cNvSpPr txBox="1"/>
          <p:nvPr/>
        </p:nvSpPr>
        <p:spPr>
          <a:xfrm>
            <a:off x="6217706" y="6068389"/>
            <a:ext cx="130006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Triple P online and face to face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A648D07-44B7-72DF-385B-0F1C5217DA3E}"/>
              </a:ext>
            </a:extLst>
          </p:cNvPr>
          <p:cNvSpPr txBox="1"/>
          <p:nvPr/>
        </p:nvSpPr>
        <p:spPr>
          <a:xfrm>
            <a:off x="6929427" y="5264286"/>
            <a:ext cx="1543289" cy="276999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programmes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0909682-F518-C3B1-ECB4-2473EC5AD52B}"/>
              </a:ext>
            </a:extLst>
          </p:cNvPr>
          <p:cNvSpPr txBox="1"/>
          <p:nvPr/>
        </p:nvSpPr>
        <p:spPr>
          <a:xfrm>
            <a:off x="7704180" y="4322787"/>
            <a:ext cx="1086746" cy="461665"/>
          </a:xfrm>
          <a:custGeom>
            <a:avLst/>
            <a:gdLst>
              <a:gd name="connsiteX0" fmla="*/ 0 w 1086746"/>
              <a:gd name="connsiteY0" fmla="*/ 0 h 461665"/>
              <a:gd name="connsiteX1" fmla="*/ 554240 w 1086746"/>
              <a:gd name="connsiteY1" fmla="*/ 0 h 461665"/>
              <a:gd name="connsiteX2" fmla="*/ 1086746 w 1086746"/>
              <a:gd name="connsiteY2" fmla="*/ 0 h 461665"/>
              <a:gd name="connsiteX3" fmla="*/ 1086746 w 1086746"/>
              <a:gd name="connsiteY3" fmla="*/ 461665 h 461665"/>
              <a:gd name="connsiteX4" fmla="*/ 543373 w 1086746"/>
              <a:gd name="connsiteY4" fmla="*/ 461665 h 461665"/>
              <a:gd name="connsiteX5" fmla="*/ 0 w 1086746"/>
              <a:gd name="connsiteY5" fmla="*/ 461665 h 461665"/>
              <a:gd name="connsiteX6" fmla="*/ 0 w 1086746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746" h="461665" fill="none" extrusionOk="0">
                <a:moveTo>
                  <a:pt x="0" y="0"/>
                </a:moveTo>
                <a:cubicBezTo>
                  <a:pt x="123133" y="-9848"/>
                  <a:pt x="291100" y="37421"/>
                  <a:pt x="554240" y="0"/>
                </a:cubicBezTo>
                <a:cubicBezTo>
                  <a:pt x="817380" y="-37421"/>
                  <a:pt x="976586" y="42562"/>
                  <a:pt x="1086746" y="0"/>
                </a:cubicBezTo>
                <a:cubicBezTo>
                  <a:pt x="1115026" y="185005"/>
                  <a:pt x="1065807" y="361887"/>
                  <a:pt x="1086746" y="461665"/>
                </a:cubicBezTo>
                <a:cubicBezTo>
                  <a:pt x="948943" y="493427"/>
                  <a:pt x="763634" y="417558"/>
                  <a:pt x="543373" y="461665"/>
                </a:cubicBezTo>
                <a:cubicBezTo>
                  <a:pt x="323112" y="505772"/>
                  <a:pt x="148326" y="436238"/>
                  <a:pt x="0" y="461665"/>
                </a:cubicBezTo>
                <a:cubicBezTo>
                  <a:pt x="-31740" y="317205"/>
                  <a:pt x="38012" y="160285"/>
                  <a:pt x="0" y="0"/>
                </a:cubicBezTo>
                <a:close/>
              </a:path>
              <a:path w="1086746" h="461665" stroke="0" extrusionOk="0">
                <a:moveTo>
                  <a:pt x="0" y="0"/>
                </a:moveTo>
                <a:cubicBezTo>
                  <a:pt x="186084" y="-52766"/>
                  <a:pt x="424400" y="55785"/>
                  <a:pt x="565108" y="0"/>
                </a:cubicBezTo>
                <a:cubicBezTo>
                  <a:pt x="705816" y="-55785"/>
                  <a:pt x="949717" y="31931"/>
                  <a:pt x="1086746" y="0"/>
                </a:cubicBezTo>
                <a:cubicBezTo>
                  <a:pt x="1123227" y="163593"/>
                  <a:pt x="1082330" y="366169"/>
                  <a:pt x="1086746" y="461665"/>
                </a:cubicBezTo>
                <a:cubicBezTo>
                  <a:pt x="879252" y="462485"/>
                  <a:pt x="739575" y="435285"/>
                  <a:pt x="575975" y="461665"/>
                </a:cubicBezTo>
                <a:cubicBezTo>
                  <a:pt x="412375" y="488045"/>
                  <a:pt x="226977" y="420927"/>
                  <a:pt x="0" y="461665"/>
                </a:cubicBezTo>
                <a:cubicBezTo>
                  <a:pt x="-21612" y="331442"/>
                  <a:pt x="31737" y="18434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3813651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Hub Early Help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0BD9B7-F419-8937-6CFF-AF4DFE35FEAC}"/>
              </a:ext>
            </a:extLst>
          </p:cNvPr>
          <p:cNvSpPr txBox="1"/>
          <p:nvPr/>
        </p:nvSpPr>
        <p:spPr>
          <a:xfrm>
            <a:off x="7689191" y="5829660"/>
            <a:ext cx="130006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Strengthening Families Strengthening Communities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744DC08-6729-FA7A-56CD-E17E71803F21}"/>
              </a:ext>
            </a:extLst>
          </p:cNvPr>
          <p:cNvSpPr txBox="1"/>
          <p:nvPr/>
        </p:nvSpPr>
        <p:spPr>
          <a:xfrm>
            <a:off x="9096319" y="5949991"/>
            <a:ext cx="756687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Mellow Bumps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F42BF1F-FA8E-22C3-B382-DEC7B23F8E7C}"/>
              </a:ext>
            </a:extLst>
          </p:cNvPr>
          <p:cNvSpPr txBox="1"/>
          <p:nvPr/>
        </p:nvSpPr>
        <p:spPr>
          <a:xfrm>
            <a:off x="8788800" y="4790809"/>
            <a:ext cx="662505" cy="276999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EPEC</a:t>
            </a:r>
          </a:p>
        </p:txBody>
      </p: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C04078D5-B140-1459-BB1E-B69088D110F4}"/>
              </a:ext>
            </a:extLst>
          </p:cNvPr>
          <p:cNvCxnSpPr>
            <a:cxnSpLocks/>
            <a:stCxn id="105" idx="2"/>
            <a:endCxn id="142" idx="0"/>
          </p:cNvCxnSpPr>
          <p:nvPr/>
        </p:nvCxnSpPr>
        <p:spPr>
          <a:xfrm rot="16200000" flipH="1">
            <a:off x="6854281" y="4417495"/>
            <a:ext cx="396744" cy="1296838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E21BB58-E22D-1E75-766C-02C3A48405EB}"/>
              </a:ext>
            </a:extLst>
          </p:cNvPr>
          <p:cNvCxnSpPr>
            <a:cxnSpLocks/>
            <a:stCxn id="142" idx="1"/>
            <a:endCxn id="141" idx="0"/>
          </p:cNvCxnSpPr>
          <p:nvPr/>
        </p:nvCxnSpPr>
        <p:spPr>
          <a:xfrm rot="10800000" flipV="1">
            <a:off x="6867737" y="5402785"/>
            <a:ext cx="61691" cy="665603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A84E5FD3-8BE9-8BB2-0B48-2074BA540D31}"/>
              </a:ext>
            </a:extLst>
          </p:cNvPr>
          <p:cNvCxnSpPr>
            <a:cxnSpLocks/>
            <a:stCxn id="142" idx="3"/>
            <a:endCxn id="145" idx="0"/>
          </p:cNvCxnSpPr>
          <p:nvPr/>
        </p:nvCxnSpPr>
        <p:spPr>
          <a:xfrm>
            <a:off x="8472716" y="5402786"/>
            <a:ext cx="1001947" cy="547205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4126D378-9516-D016-1108-5DC8550D64F4}"/>
              </a:ext>
            </a:extLst>
          </p:cNvPr>
          <p:cNvCxnSpPr>
            <a:cxnSpLocks/>
            <a:stCxn id="142" idx="2"/>
            <a:endCxn id="144" idx="0"/>
          </p:cNvCxnSpPr>
          <p:nvPr/>
        </p:nvCxnSpPr>
        <p:spPr>
          <a:xfrm rot="16200000" flipH="1">
            <a:off x="7875959" y="5366397"/>
            <a:ext cx="288375" cy="638149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CDC9893D-7176-C7F5-D35D-BEEAEEE5E20E}"/>
              </a:ext>
            </a:extLst>
          </p:cNvPr>
          <p:cNvCxnSpPr>
            <a:cxnSpLocks/>
            <a:stCxn id="142" idx="3"/>
            <a:endCxn id="147" idx="1"/>
          </p:cNvCxnSpPr>
          <p:nvPr/>
        </p:nvCxnSpPr>
        <p:spPr>
          <a:xfrm flipV="1">
            <a:off x="8472716" y="4929309"/>
            <a:ext cx="316084" cy="47347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0AB0371B-94FF-021C-8230-5F215522EBB0}"/>
              </a:ext>
            </a:extLst>
          </p:cNvPr>
          <p:cNvCxnSpPr>
            <a:cxnSpLocks/>
            <a:stCxn id="105" idx="3"/>
            <a:endCxn id="143" idx="1"/>
          </p:cNvCxnSpPr>
          <p:nvPr/>
        </p:nvCxnSpPr>
        <p:spPr>
          <a:xfrm flipV="1">
            <a:off x="7054264" y="4553620"/>
            <a:ext cx="649916" cy="175423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Elbow 185">
            <a:extLst>
              <a:ext uri="{FF2B5EF4-FFF2-40B4-BE49-F238E27FC236}">
                <a16:creationId xmlns:a16="http://schemas.microsoft.com/office/drawing/2014/main" id="{7B1B5771-C608-DBC3-E647-DC8012F7E5D9}"/>
              </a:ext>
            </a:extLst>
          </p:cNvPr>
          <p:cNvCxnSpPr>
            <a:cxnSpLocks/>
            <a:stCxn id="105" idx="2"/>
            <a:endCxn id="188" idx="0"/>
          </p:cNvCxnSpPr>
          <p:nvPr/>
        </p:nvCxnSpPr>
        <p:spPr>
          <a:xfrm rot="5400000">
            <a:off x="5888697" y="4805131"/>
            <a:ext cx="453127" cy="577948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457010CE-91C9-41BD-0CDB-9BB0DF09754E}"/>
              </a:ext>
            </a:extLst>
          </p:cNvPr>
          <p:cNvSpPr txBox="1"/>
          <p:nvPr/>
        </p:nvSpPr>
        <p:spPr>
          <a:xfrm>
            <a:off x="5176256" y="5320669"/>
            <a:ext cx="1300060" cy="46166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Navigators</a:t>
            </a:r>
          </a:p>
        </p:txBody>
      </p: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0408E63B-ABA0-2443-89ED-49A09E0783EA}"/>
              </a:ext>
            </a:extLst>
          </p:cNvPr>
          <p:cNvCxnSpPr>
            <a:cxnSpLocks/>
            <a:stCxn id="13" idx="3"/>
            <a:endCxn id="188" idx="2"/>
          </p:cNvCxnSpPr>
          <p:nvPr/>
        </p:nvCxnSpPr>
        <p:spPr>
          <a:xfrm flipV="1">
            <a:off x="5037537" y="5782334"/>
            <a:ext cx="788749" cy="199090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4DDD9000-F61D-2B3A-6943-DB24B8BFFB62}"/>
              </a:ext>
            </a:extLst>
          </p:cNvPr>
          <p:cNvSpPr txBox="1"/>
          <p:nvPr/>
        </p:nvSpPr>
        <p:spPr>
          <a:xfrm>
            <a:off x="6164882" y="3004275"/>
            <a:ext cx="108674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Carer Panel</a:t>
            </a:r>
          </a:p>
        </p:txBody>
      </p: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5C628ED8-18E1-E681-8012-4A448E84E9B3}"/>
              </a:ext>
            </a:extLst>
          </p:cNvPr>
          <p:cNvCxnSpPr>
            <a:cxnSpLocks/>
            <a:stCxn id="9" idx="3"/>
            <a:endCxn id="205" idx="1"/>
          </p:cNvCxnSpPr>
          <p:nvPr/>
        </p:nvCxnSpPr>
        <p:spPr>
          <a:xfrm>
            <a:off x="5112583" y="2854395"/>
            <a:ext cx="1052299" cy="380713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6DD11EFC-85E3-36A4-5A3A-68BD7AB3E419}"/>
              </a:ext>
            </a:extLst>
          </p:cNvPr>
          <p:cNvSpPr txBox="1"/>
          <p:nvPr/>
        </p:nvSpPr>
        <p:spPr>
          <a:xfrm>
            <a:off x="5787247" y="3631556"/>
            <a:ext cx="184201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 for Life website (moving to Community Hub, including Family Hub shortly)</a:t>
            </a:r>
          </a:p>
        </p:txBody>
      </p:sp>
      <p:cxnSp>
        <p:nvCxnSpPr>
          <p:cNvPr id="214" name="Connector: Elbow 213">
            <a:extLst>
              <a:ext uri="{FF2B5EF4-FFF2-40B4-BE49-F238E27FC236}">
                <a16:creationId xmlns:a16="http://schemas.microsoft.com/office/drawing/2014/main" id="{0D29AC76-A6D0-B338-4971-91557AD1CF78}"/>
              </a:ext>
            </a:extLst>
          </p:cNvPr>
          <p:cNvCxnSpPr>
            <a:cxnSpLocks/>
            <a:stCxn id="10" idx="3"/>
            <a:endCxn id="213" idx="1"/>
          </p:cNvCxnSpPr>
          <p:nvPr/>
        </p:nvCxnSpPr>
        <p:spPr>
          <a:xfrm>
            <a:off x="5112583" y="3989866"/>
            <a:ext cx="674664" cy="57189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6893F2F9-8E8E-C342-8FDE-57657F45EB6D}"/>
              </a:ext>
            </a:extLst>
          </p:cNvPr>
          <p:cNvSpPr txBox="1"/>
          <p:nvPr/>
        </p:nvSpPr>
        <p:spPr>
          <a:xfrm>
            <a:off x="9591321" y="2683954"/>
            <a:ext cx="1086746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Wider Services</a:t>
            </a:r>
          </a:p>
        </p:txBody>
      </p: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DA7B2A84-6832-5301-3DBC-4FDFAA21E758}"/>
              </a:ext>
            </a:extLst>
          </p:cNvPr>
          <p:cNvCxnSpPr>
            <a:cxnSpLocks/>
            <a:stCxn id="9" idx="3"/>
            <a:endCxn id="226" idx="1"/>
          </p:cNvCxnSpPr>
          <p:nvPr/>
        </p:nvCxnSpPr>
        <p:spPr>
          <a:xfrm>
            <a:off x="5112583" y="2854395"/>
            <a:ext cx="4478738" cy="60392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7D49CC03-6CEE-0431-28A1-5EED4FEC3E41}"/>
              </a:ext>
            </a:extLst>
          </p:cNvPr>
          <p:cNvSpPr txBox="1"/>
          <p:nvPr/>
        </p:nvSpPr>
        <p:spPr>
          <a:xfrm>
            <a:off x="10559416" y="108020"/>
            <a:ext cx="1551415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Domestic abuse support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FE54F7A-EBBA-182F-0E9E-FF6EB8774749}"/>
              </a:ext>
            </a:extLst>
          </p:cNvPr>
          <p:cNvSpPr txBox="1"/>
          <p:nvPr/>
        </p:nvSpPr>
        <p:spPr>
          <a:xfrm>
            <a:off x="6914951" y="1438993"/>
            <a:ext cx="794926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Debt &amp; welfare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20A7514-DE0E-1F50-82A8-FD49C9A11755}"/>
              </a:ext>
            </a:extLst>
          </p:cNvPr>
          <p:cNvSpPr txBox="1"/>
          <p:nvPr/>
        </p:nvSpPr>
        <p:spPr>
          <a:xfrm>
            <a:off x="7583885" y="146485"/>
            <a:ext cx="1461729" cy="27699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Birth registration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8914A89-EC9B-2ED8-5859-E7221CCA1739}"/>
              </a:ext>
            </a:extLst>
          </p:cNvPr>
          <p:cNvSpPr txBox="1"/>
          <p:nvPr/>
        </p:nvSpPr>
        <p:spPr>
          <a:xfrm>
            <a:off x="5687297" y="1063050"/>
            <a:ext cx="1328035" cy="276999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Activities for 0-5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481A9D1-CB7C-580E-8E08-601F8E3AA732}"/>
              </a:ext>
            </a:extLst>
          </p:cNvPr>
          <p:cNvSpPr txBox="1"/>
          <p:nvPr/>
        </p:nvSpPr>
        <p:spPr>
          <a:xfrm>
            <a:off x="11038766" y="2799593"/>
            <a:ext cx="1086746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childhood education &amp; care and financial support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F74DB11D-E21F-68B3-74DC-DFB6F2107FC6}"/>
              </a:ext>
            </a:extLst>
          </p:cNvPr>
          <p:cNvSpPr txBox="1"/>
          <p:nvPr/>
        </p:nvSpPr>
        <p:spPr>
          <a:xfrm>
            <a:off x="8271460" y="2491241"/>
            <a:ext cx="754450" cy="276999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Housing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9D24C6B-268E-2662-E922-CD46100046B0}"/>
              </a:ext>
            </a:extLst>
          </p:cNvPr>
          <p:cNvSpPr txBox="1"/>
          <p:nvPr/>
        </p:nvSpPr>
        <p:spPr>
          <a:xfrm>
            <a:off x="6677473" y="2194150"/>
            <a:ext cx="1335457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Heath Visiting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15DC40C-8A03-2934-2765-942C2DFF8C4E}"/>
              </a:ext>
            </a:extLst>
          </p:cNvPr>
          <p:cNvSpPr txBox="1"/>
          <p:nvPr/>
        </p:nvSpPr>
        <p:spPr>
          <a:xfrm>
            <a:off x="9155498" y="179379"/>
            <a:ext cx="881652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Midwifery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DF91961-A60D-05E8-18FB-F994D71C5AEA}"/>
              </a:ext>
            </a:extLst>
          </p:cNvPr>
          <p:cNvSpPr txBox="1"/>
          <p:nvPr/>
        </p:nvSpPr>
        <p:spPr>
          <a:xfrm>
            <a:off x="11038766" y="695735"/>
            <a:ext cx="1086746" cy="46166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Oral health improvement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2365026-1F06-2E3E-55C9-F878F395AA04}"/>
              </a:ext>
            </a:extLst>
          </p:cNvPr>
          <p:cNvSpPr txBox="1"/>
          <p:nvPr/>
        </p:nvSpPr>
        <p:spPr>
          <a:xfrm>
            <a:off x="11024085" y="1262661"/>
            <a:ext cx="1086746" cy="646331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Reducing parental conflict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64909CB-0819-C58D-D6AE-587D460921F0}"/>
              </a:ext>
            </a:extLst>
          </p:cNvPr>
          <p:cNvSpPr txBox="1"/>
          <p:nvPr/>
        </p:nvSpPr>
        <p:spPr>
          <a:xfrm>
            <a:off x="11076265" y="2052009"/>
            <a:ext cx="1086746" cy="646331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support &amp; services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7521B8A-4AF8-245D-1275-AF455112A5D9}"/>
              </a:ext>
            </a:extLst>
          </p:cNvPr>
          <p:cNvSpPr txBox="1"/>
          <p:nvPr/>
        </p:nvSpPr>
        <p:spPr>
          <a:xfrm>
            <a:off x="9808297" y="5367994"/>
            <a:ext cx="1267968" cy="46166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Stop smoking support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2131DF6-0479-3E92-645D-DEE5D65CB249}"/>
              </a:ext>
            </a:extLst>
          </p:cNvPr>
          <p:cNvSpPr txBox="1"/>
          <p:nvPr/>
        </p:nvSpPr>
        <p:spPr>
          <a:xfrm>
            <a:off x="10613387" y="6024292"/>
            <a:ext cx="1400086" cy="646331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Substances (alcohol/drug) misuse support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6753626C-C3C5-ED73-929A-6ED836B0404F}"/>
              </a:ext>
            </a:extLst>
          </p:cNvPr>
          <p:cNvSpPr txBox="1"/>
          <p:nvPr/>
        </p:nvSpPr>
        <p:spPr>
          <a:xfrm>
            <a:off x="8748898" y="3458722"/>
            <a:ext cx="1086746" cy="830997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for separating &amp; separated parents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6E9E9676-1A5B-ABF1-395C-A09ACD602224}"/>
              </a:ext>
            </a:extLst>
          </p:cNvPr>
          <p:cNvSpPr txBox="1"/>
          <p:nvPr/>
        </p:nvSpPr>
        <p:spPr>
          <a:xfrm>
            <a:off x="7812150" y="3031932"/>
            <a:ext cx="754450" cy="646331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Youth justice services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1DC4E388-9F91-51A0-E7AB-1540A26BFE9E}"/>
              </a:ext>
            </a:extLst>
          </p:cNvPr>
          <p:cNvSpPr txBox="1"/>
          <p:nvPr/>
        </p:nvSpPr>
        <p:spPr>
          <a:xfrm>
            <a:off x="11335123" y="4193507"/>
            <a:ext cx="754450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Youth services</a:t>
            </a:r>
          </a:p>
        </p:txBody>
      </p:sp>
      <p:cxnSp>
        <p:nvCxnSpPr>
          <p:cNvPr id="335" name="Connector: Elbow 334">
            <a:extLst>
              <a:ext uri="{FF2B5EF4-FFF2-40B4-BE49-F238E27FC236}">
                <a16:creationId xmlns:a16="http://schemas.microsoft.com/office/drawing/2014/main" id="{A531DBF2-5EBB-34F4-D821-AD2A57562F91}"/>
              </a:ext>
            </a:extLst>
          </p:cNvPr>
          <p:cNvCxnSpPr>
            <a:cxnSpLocks/>
            <a:stCxn id="226" idx="0"/>
            <a:endCxn id="244" idx="3"/>
          </p:cNvCxnSpPr>
          <p:nvPr/>
        </p:nvCxnSpPr>
        <p:spPr>
          <a:xfrm rot="16200000" flipV="1">
            <a:off x="9553196" y="2102456"/>
            <a:ext cx="54213" cy="110878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or: Elbow 337">
            <a:extLst>
              <a:ext uri="{FF2B5EF4-FFF2-40B4-BE49-F238E27FC236}">
                <a16:creationId xmlns:a16="http://schemas.microsoft.com/office/drawing/2014/main" id="{1DE70F69-7176-FE19-BC28-CBE5E9E0E015}"/>
              </a:ext>
            </a:extLst>
          </p:cNvPr>
          <p:cNvCxnSpPr>
            <a:cxnSpLocks/>
            <a:stCxn id="226" idx="0"/>
            <a:endCxn id="245" idx="3"/>
          </p:cNvCxnSpPr>
          <p:nvPr/>
        </p:nvCxnSpPr>
        <p:spPr>
          <a:xfrm rot="16200000" flipV="1">
            <a:off x="8898160" y="1447420"/>
            <a:ext cx="351304" cy="212176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Connector: Elbow 340">
            <a:extLst>
              <a:ext uri="{FF2B5EF4-FFF2-40B4-BE49-F238E27FC236}">
                <a16:creationId xmlns:a16="http://schemas.microsoft.com/office/drawing/2014/main" id="{0261ACBC-C074-A2CC-82DD-2169379C6C6E}"/>
              </a:ext>
            </a:extLst>
          </p:cNvPr>
          <p:cNvCxnSpPr>
            <a:cxnSpLocks/>
            <a:stCxn id="226" idx="0"/>
            <a:endCxn id="238" idx="3"/>
          </p:cNvCxnSpPr>
          <p:nvPr/>
        </p:nvCxnSpPr>
        <p:spPr>
          <a:xfrm rot="16200000" flipV="1">
            <a:off x="8415222" y="964481"/>
            <a:ext cx="1014128" cy="2424817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nector: Elbow 343">
            <a:extLst>
              <a:ext uri="{FF2B5EF4-FFF2-40B4-BE49-F238E27FC236}">
                <a16:creationId xmlns:a16="http://schemas.microsoft.com/office/drawing/2014/main" id="{E049EAF3-1B2F-8D0A-D592-280C6B59B755}"/>
              </a:ext>
            </a:extLst>
          </p:cNvPr>
          <p:cNvCxnSpPr>
            <a:cxnSpLocks/>
            <a:stCxn id="226" idx="0"/>
            <a:endCxn id="240" idx="3"/>
          </p:cNvCxnSpPr>
          <p:nvPr/>
        </p:nvCxnSpPr>
        <p:spPr>
          <a:xfrm rot="16200000" flipV="1">
            <a:off x="7833811" y="383071"/>
            <a:ext cx="1482404" cy="3119362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or: Elbow 346">
            <a:extLst>
              <a:ext uri="{FF2B5EF4-FFF2-40B4-BE49-F238E27FC236}">
                <a16:creationId xmlns:a16="http://schemas.microsoft.com/office/drawing/2014/main" id="{1927631C-A565-69FE-209E-E1BF80D28968}"/>
              </a:ext>
            </a:extLst>
          </p:cNvPr>
          <p:cNvCxnSpPr>
            <a:cxnSpLocks/>
            <a:stCxn id="226" idx="0"/>
            <a:endCxn id="239" idx="2"/>
          </p:cNvCxnSpPr>
          <p:nvPr/>
        </p:nvCxnSpPr>
        <p:spPr>
          <a:xfrm rot="16200000" flipV="1">
            <a:off x="8094487" y="643747"/>
            <a:ext cx="2260470" cy="1819944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or: Elbow 349">
            <a:extLst>
              <a:ext uri="{FF2B5EF4-FFF2-40B4-BE49-F238E27FC236}">
                <a16:creationId xmlns:a16="http://schemas.microsoft.com/office/drawing/2014/main" id="{E4CC1157-2799-1E41-583D-B41A5A63D7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64441" y="173332"/>
            <a:ext cx="2029290" cy="2811480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Elbow 352">
            <a:extLst>
              <a:ext uri="{FF2B5EF4-FFF2-40B4-BE49-F238E27FC236}">
                <a16:creationId xmlns:a16="http://schemas.microsoft.com/office/drawing/2014/main" id="{CAE973FC-60C7-2E2E-A8EC-98E6DA443D02}"/>
              </a:ext>
            </a:extLst>
          </p:cNvPr>
          <p:cNvCxnSpPr>
            <a:cxnSpLocks/>
            <a:stCxn id="226" idx="0"/>
            <a:endCxn id="248" idx="2"/>
          </p:cNvCxnSpPr>
          <p:nvPr/>
        </p:nvCxnSpPr>
        <p:spPr>
          <a:xfrm rot="16200000" flipV="1">
            <a:off x="8751721" y="1300981"/>
            <a:ext cx="2227576" cy="538370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or: Elbow 355">
            <a:extLst>
              <a:ext uri="{FF2B5EF4-FFF2-40B4-BE49-F238E27FC236}">
                <a16:creationId xmlns:a16="http://schemas.microsoft.com/office/drawing/2014/main" id="{B77DEB36-5325-56B6-9EC5-1AB0CA267610}"/>
              </a:ext>
            </a:extLst>
          </p:cNvPr>
          <p:cNvCxnSpPr>
            <a:cxnSpLocks/>
            <a:stCxn id="226" idx="0"/>
            <a:endCxn id="249" idx="1"/>
          </p:cNvCxnSpPr>
          <p:nvPr/>
        </p:nvCxnSpPr>
        <p:spPr>
          <a:xfrm rot="5400000" flipH="1" flipV="1">
            <a:off x="9708037" y="1353225"/>
            <a:ext cx="1757386" cy="904072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Elbow 358">
            <a:extLst>
              <a:ext uri="{FF2B5EF4-FFF2-40B4-BE49-F238E27FC236}">
                <a16:creationId xmlns:a16="http://schemas.microsoft.com/office/drawing/2014/main" id="{BFD2E256-E86C-76B0-FB1B-58F1DD721592}"/>
              </a:ext>
            </a:extLst>
          </p:cNvPr>
          <p:cNvCxnSpPr>
            <a:cxnSpLocks/>
            <a:stCxn id="226" idx="0"/>
            <a:endCxn id="237" idx="1"/>
          </p:cNvCxnSpPr>
          <p:nvPr/>
        </p:nvCxnSpPr>
        <p:spPr>
          <a:xfrm rot="5400000" flipH="1" flipV="1">
            <a:off x="9174505" y="1299043"/>
            <a:ext cx="2345101" cy="424722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nector: Elbow 361">
            <a:extLst>
              <a:ext uri="{FF2B5EF4-FFF2-40B4-BE49-F238E27FC236}">
                <a16:creationId xmlns:a16="http://schemas.microsoft.com/office/drawing/2014/main" id="{4F237A4A-6951-E0C7-5D80-E2C3F8221EA6}"/>
              </a:ext>
            </a:extLst>
          </p:cNvPr>
          <p:cNvCxnSpPr>
            <a:cxnSpLocks/>
            <a:stCxn id="226" idx="0"/>
            <a:endCxn id="250" idx="1"/>
          </p:cNvCxnSpPr>
          <p:nvPr/>
        </p:nvCxnSpPr>
        <p:spPr>
          <a:xfrm rot="5400000" flipH="1" flipV="1">
            <a:off x="10030326" y="1690196"/>
            <a:ext cx="1098127" cy="889391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nector: Elbow 364">
            <a:extLst>
              <a:ext uri="{FF2B5EF4-FFF2-40B4-BE49-F238E27FC236}">
                <a16:creationId xmlns:a16="http://schemas.microsoft.com/office/drawing/2014/main" id="{8E8E37B8-D060-4BD5-345B-3815DDA76E40}"/>
              </a:ext>
            </a:extLst>
          </p:cNvPr>
          <p:cNvCxnSpPr>
            <a:cxnSpLocks/>
            <a:stCxn id="226" idx="3"/>
            <a:endCxn id="251" idx="1"/>
          </p:cNvCxnSpPr>
          <p:nvPr/>
        </p:nvCxnSpPr>
        <p:spPr>
          <a:xfrm flipV="1">
            <a:off x="10678067" y="2375175"/>
            <a:ext cx="398198" cy="539612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or: Elbow 367">
            <a:extLst>
              <a:ext uri="{FF2B5EF4-FFF2-40B4-BE49-F238E27FC236}">
                <a16:creationId xmlns:a16="http://schemas.microsoft.com/office/drawing/2014/main" id="{8946C9E7-2AB3-1271-8A5F-CEBD4DCDCD0F}"/>
              </a:ext>
            </a:extLst>
          </p:cNvPr>
          <p:cNvCxnSpPr>
            <a:cxnSpLocks/>
            <a:stCxn id="226" idx="3"/>
            <a:endCxn id="241" idx="1"/>
          </p:cNvCxnSpPr>
          <p:nvPr/>
        </p:nvCxnSpPr>
        <p:spPr>
          <a:xfrm>
            <a:off x="10678067" y="2914787"/>
            <a:ext cx="360699" cy="48497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nector: Elbow 370">
            <a:extLst>
              <a:ext uri="{FF2B5EF4-FFF2-40B4-BE49-F238E27FC236}">
                <a16:creationId xmlns:a16="http://schemas.microsoft.com/office/drawing/2014/main" id="{03E701B3-23CD-4220-EC4B-6F9E7070E951}"/>
              </a:ext>
            </a:extLst>
          </p:cNvPr>
          <p:cNvCxnSpPr>
            <a:cxnSpLocks/>
            <a:stCxn id="226" idx="2"/>
            <a:endCxn id="334" idx="1"/>
          </p:cNvCxnSpPr>
          <p:nvPr/>
        </p:nvCxnSpPr>
        <p:spPr>
          <a:xfrm rot="16200000" flipH="1">
            <a:off x="10095548" y="3184764"/>
            <a:ext cx="1278721" cy="1200429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nector: Elbow 373">
            <a:extLst>
              <a:ext uri="{FF2B5EF4-FFF2-40B4-BE49-F238E27FC236}">
                <a16:creationId xmlns:a16="http://schemas.microsoft.com/office/drawing/2014/main" id="{B1B43EB9-2C46-C1F8-D65D-C9852EBF4AED}"/>
              </a:ext>
            </a:extLst>
          </p:cNvPr>
          <p:cNvCxnSpPr>
            <a:cxnSpLocks/>
            <a:stCxn id="226" idx="2"/>
            <a:endCxn id="253" idx="0"/>
          </p:cNvCxnSpPr>
          <p:nvPr/>
        </p:nvCxnSpPr>
        <p:spPr>
          <a:xfrm rot="16200000" flipH="1">
            <a:off x="9284726" y="3995587"/>
            <a:ext cx="2878673" cy="1178736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ctor: Elbow 376">
            <a:extLst>
              <a:ext uri="{FF2B5EF4-FFF2-40B4-BE49-F238E27FC236}">
                <a16:creationId xmlns:a16="http://schemas.microsoft.com/office/drawing/2014/main" id="{D0125765-CC53-E7AE-D030-8D0E78013F0A}"/>
              </a:ext>
            </a:extLst>
          </p:cNvPr>
          <p:cNvCxnSpPr>
            <a:cxnSpLocks/>
            <a:stCxn id="226" idx="2"/>
            <a:endCxn id="252" idx="0"/>
          </p:cNvCxnSpPr>
          <p:nvPr/>
        </p:nvCxnSpPr>
        <p:spPr>
          <a:xfrm rot="16200000" flipH="1">
            <a:off x="9177300" y="4103012"/>
            <a:ext cx="2222375" cy="30758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Connector: Elbow 400">
            <a:extLst>
              <a:ext uri="{FF2B5EF4-FFF2-40B4-BE49-F238E27FC236}">
                <a16:creationId xmlns:a16="http://schemas.microsoft.com/office/drawing/2014/main" id="{A07692D5-B7BE-524C-9558-2D1576C7763A}"/>
              </a:ext>
            </a:extLst>
          </p:cNvPr>
          <p:cNvCxnSpPr>
            <a:cxnSpLocks/>
            <a:stCxn id="226" idx="2"/>
            <a:endCxn id="308" idx="3"/>
          </p:cNvCxnSpPr>
          <p:nvPr/>
        </p:nvCxnSpPr>
        <p:spPr>
          <a:xfrm rot="5400000">
            <a:off x="9620868" y="3360395"/>
            <a:ext cx="728602" cy="299050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9ECFE0EC-51C7-2847-D42D-18B6A57873C2}"/>
              </a:ext>
            </a:extLst>
          </p:cNvPr>
          <p:cNvSpPr txBox="1"/>
          <p:nvPr/>
        </p:nvSpPr>
        <p:spPr>
          <a:xfrm>
            <a:off x="5937894" y="331498"/>
            <a:ext cx="1385320" cy="646331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Intensive targeted family support services</a:t>
            </a:r>
          </a:p>
        </p:txBody>
      </p:sp>
      <p:cxnSp>
        <p:nvCxnSpPr>
          <p:cNvPr id="426" name="Connector: Elbow 425">
            <a:extLst>
              <a:ext uri="{FF2B5EF4-FFF2-40B4-BE49-F238E27FC236}">
                <a16:creationId xmlns:a16="http://schemas.microsoft.com/office/drawing/2014/main" id="{31AA0D8A-96F6-AA7C-2EFD-3ADD633F1077}"/>
              </a:ext>
            </a:extLst>
          </p:cNvPr>
          <p:cNvCxnSpPr>
            <a:cxnSpLocks/>
            <a:stCxn id="226" idx="2"/>
            <a:endCxn id="332" idx="3"/>
          </p:cNvCxnSpPr>
          <p:nvPr/>
        </p:nvCxnSpPr>
        <p:spPr>
          <a:xfrm rot="5400000">
            <a:off x="9245908" y="2466311"/>
            <a:ext cx="209479" cy="156809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990029-CA05-FA50-73F3-D6C7A49844F8}"/>
              </a:ext>
            </a:extLst>
          </p:cNvPr>
          <p:cNvSpPr txBox="1"/>
          <p:nvPr/>
        </p:nvSpPr>
        <p:spPr>
          <a:xfrm>
            <a:off x="8129188" y="1759770"/>
            <a:ext cx="673557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Baby Bank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FE752CC-F994-E8B9-F88C-86CEC0B5F6C1}"/>
              </a:ext>
            </a:extLst>
          </p:cNvPr>
          <p:cNvCxnSpPr>
            <a:cxnSpLocks/>
            <a:stCxn id="226" idx="0"/>
            <a:endCxn id="2" idx="3"/>
          </p:cNvCxnSpPr>
          <p:nvPr/>
        </p:nvCxnSpPr>
        <p:spPr>
          <a:xfrm rot="16200000" flipV="1">
            <a:off x="9122045" y="1671304"/>
            <a:ext cx="693351" cy="1331949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49AAA3-BEF8-38B2-B6CF-1F382D372406}"/>
              </a:ext>
            </a:extLst>
          </p:cNvPr>
          <p:cNvSpPr txBox="1"/>
          <p:nvPr/>
        </p:nvSpPr>
        <p:spPr>
          <a:xfrm>
            <a:off x="81169" y="247310"/>
            <a:ext cx="2279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Code: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Yellow DfE Funded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Green Health delivered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Blue LA delivered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Purple mix of delivery partners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23E99-DB01-FDBF-1892-0993F3150F08}"/>
              </a:ext>
            </a:extLst>
          </p:cNvPr>
          <p:cNvSpPr txBox="1"/>
          <p:nvPr/>
        </p:nvSpPr>
        <p:spPr>
          <a:xfrm>
            <a:off x="11329543" y="4929308"/>
            <a:ext cx="754450" cy="461665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Toy library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D443F0F-C0F3-1B76-37B4-4126345071D1}"/>
              </a:ext>
            </a:extLst>
          </p:cNvPr>
          <p:cNvCxnSpPr>
            <a:cxnSpLocks/>
            <a:stCxn id="226" idx="2"/>
            <a:endCxn id="6" idx="1"/>
          </p:cNvCxnSpPr>
          <p:nvPr/>
        </p:nvCxnSpPr>
        <p:spPr>
          <a:xfrm rot="16200000" flipH="1">
            <a:off x="9724857" y="3555455"/>
            <a:ext cx="2014522" cy="1194849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43" grpId="0" animBg="1"/>
      <p:bldP spid="48" grpId="0" animBg="1"/>
      <p:bldP spid="49" grpId="0" animBg="1"/>
      <p:bldP spid="50" grpId="0" animBg="1"/>
      <p:bldP spid="80" grpId="0" animBg="1"/>
      <p:bldP spid="83" grpId="0" animBg="1"/>
      <p:bldP spid="84" grpId="0" animBg="1"/>
      <p:bldP spid="99" grpId="0" animBg="1"/>
      <p:bldP spid="105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88" grpId="0" animBg="1"/>
      <p:bldP spid="205" grpId="0" animBg="1"/>
      <p:bldP spid="213" grpId="0" animBg="1"/>
      <p:bldP spid="22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4" grpId="0" animBg="1"/>
      <p:bldP spid="245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308" grpId="0" animBg="1"/>
      <p:bldP spid="332" grpId="0" animBg="1"/>
      <p:bldP spid="334" grpId="0" animBg="1"/>
      <p:bldP spid="242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0B6CB0F-54DE-CA91-B481-E3165CC67373}"/>
              </a:ext>
            </a:extLst>
          </p:cNvPr>
          <p:cNvGrpSpPr/>
          <p:nvPr/>
        </p:nvGrpSpPr>
        <p:grpSpPr>
          <a:xfrm>
            <a:off x="1764051" y="88468"/>
            <a:ext cx="6794220" cy="6413135"/>
            <a:chOff x="1764051" y="88468"/>
            <a:chExt cx="6794220" cy="6413135"/>
          </a:xfrm>
        </p:grpSpPr>
        <p:grpSp>
          <p:nvGrpSpPr>
            <p:cNvPr id="3" name="Group 30">
              <a:extLst>
                <a:ext uri="{FF2B5EF4-FFF2-40B4-BE49-F238E27FC236}">
                  <a16:creationId xmlns:a16="http://schemas.microsoft.com/office/drawing/2014/main" id="{3E3CAC81-0879-3FFF-2045-30F442A13A3E}"/>
                </a:ext>
              </a:extLst>
            </p:cNvPr>
            <p:cNvGrpSpPr/>
            <p:nvPr/>
          </p:nvGrpSpPr>
          <p:grpSpPr>
            <a:xfrm>
              <a:off x="2551688" y="88468"/>
              <a:ext cx="6006583" cy="6413135"/>
              <a:chOff x="2551688" y="88468"/>
              <a:chExt cx="6006583" cy="6413135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5911A7EC-A450-710A-6669-E5142A248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551688" y="88468"/>
                <a:ext cx="6006583" cy="641313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1F73806-34E2-429C-0E97-EF0B26AD1ECD}"/>
                  </a:ext>
                </a:extLst>
              </p:cNvPr>
              <p:cNvSpPr/>
              <p:nvPr/>
            </p:nvSpPr>
            <p:spPr>
              <a:xfrm>
                <a:off x="4266590" y="3570494"/>
                <a:ext cx="1834441" cy="24143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10019"/>
                  <a:gd name="f7" fmla="val 4785360"/>
                  <a:gd name="f8" fmla="val 20320"/>
                  <a:gd name="f9" fmla="val 30480"/>
                  <a:gd name="f10" fmla="val 37120"/>
                  <a:gd name="f11" fmla="val 63627"/>
                  <a:gd name="f12" fmla="val 60960"/>
                  <a:gd name="f13" fmla="val 91440"/>
                  <a:gd name="f14" fmla="val 98363"/>
                  <a:gd name="f15" fmla="val 135077"/>
                  <a:gd name="f16" fmla="val 182880"/>
                  <a:gd name="f17" fmla="val 213360"/>
                  <a:gd name="f18" fmla="val 172720"/>
                  <a:gd name="f19" fmla="val 294640"/>
                  <a:gd name="f20" fmla="val 175937"/>
                  <a:gd name="f21" fmla="val 378742"/>
                  <a:gd name="f22" fmla="val 152400"/>
                  <a:gd name="f23" fmla="val 457200"/>
                  <a:gd name="f24" fmla="val 144143"/>
                  <a:gd name="f25" fmla="val 484725"/>
                  <a:gd name="f26" fmla="val 108682"/>
                  <a:gd name="f27" fmla="val 495171"/>
                  <a:gd name="f28" fmla="val 518160"/>
                  <a:gd name="f29" fmla="val 77809"/>
                  <a:gd name="f30" fmla="val 536335"/>
                  <a:gd name="f31" fmla="val 71120"/>
                  <a:gd name="f32" fmla="val 558800"/>
                  <a:gd name="f33" fmla="val 579120"/>
                  <a:gd name="f34" fmla="val 711200"/>
                  <a:gd name="f35" fmla="val 65460"/>
                  <a:gd name="f36" fmla="val 845462"/>
                  <a:gd name="f37" fmla="val 975360"/>
                  <a:gd name="f38" fmla="val 101783"/>
                  <a:gd name="f39" fmla="val 1027076"/>
                  <a:gd name="f40" fmla="val 257529"/>
                  <a:gd name="f41" fmla="val 1088885"/>
                  <a:gd name="f42" fmla="val 274320"/>
                  <a:gd name="f43" fmla="val 1097280"/>
                  <a:gd name="f44" fmla="val 1188720"/>
                  <a:gd name="f45" fmla="val 519506"/>
                  <a:gd name="f46" fmla="val 1219873"/>
                  <a:gd name="f47" fmla="val 532905"/>
                  <a:gd name="f48" fmla="val 1218541"/>
                  <a:gd name="f49" fmla="val 1280160"/>
                  <a:gd name="f50" fmla="val 592751"/>
                  <a:gd name="f51" fmla="val 1298335"/>
                  <a:gd name="f52" fmla="val 599440"/>
                  <a:gd name="f53" fmla="val 1320800"/>
                  <a:gd name="f54" fmla="val 609600"/>
                  <a:gd name="f55" fmla="val 1341120"/>
                  <a:gd name="f56" fmla="val 1391920"/>
                  <a:gd name="f57" fmla="val 527916"/>
                  <a:gd name="f58" fmla="val 1485643"/>
                  <a:gd name="f59" fmla="val 1493520"/>
                  <a:gd name="f60" fmla="val 850436"/>
                  <a:gd name="f61" fmla="val 1535261"/>
                  <a:gd name="f62" fmla="val 1128222"/>
                  <a:gd name="f63" fmla="val 1481927"/>
                  <a:gd name="f64" fmla="val 1402080"/>
                  <a:gd name="f65" fmla="val 1463040"/>
                  <a:gd name="f66" fmla="val 1424745"/>
                  <a:gd name="f67" fmla="val 1461477"/>
                  <a:gd name="f68" fmla="val 1441000"/>
                  <a:gd name="f69" fmla="val 1438070"/>
                  <a:gd name="f70" fmla="val 1432560"/>
                  <a:gd name="f71" fmla="val 1892183"/>
                  <a:gd name="f72" fmla="val 1325274"/>
                  <a:gd name="f73" fmla="val 1475740"/>
                  <a:gd name="f74" fmla="val 1458807"/>
                  <a:gd name="f75" fmla="val 1737360"/>
                  <a:gd name="f76" fmla="val 1371600"/>
                  <a:gd name="f77" fmla="val 1778000"/>
                  <a:gd name="f78" fmla="val 1381760"/>
                  <a:gd name="f79" fmla="val 1821812"/>
                  <a:gd name="f80" fmla="val 1383346"/>
                  <a:gd name="f81" fmla="val 1859280"/>
                  <a:gd name="f82" fmla="val 1910630"/>
                  <a:gd name="f83" fmla="val 1427755"/>
                  <a:gd name="f84" fmla="val 1927686"/>
                  <a:gd name="f85" fmla="val 1477932"/>
                  <a:gd name="f86" fmla="val 1950720"/>
                  <a:gd name="f87" fmla="val 1524000"/>
                  <a:gd name="f88" fmla="val 1960880"/>
                  <a:gd name="f89" fmla="val 1574800"/>
                  <a:gd name="f90" fmla="val 1967569"/>
                  <a:gd name="f91" fmla="val 1626419"/>
                  <a:gd name="f92" fmla="val 1981200"/>
                  <a:gd name="f93" fmla="val 1676400"/>
                  <a:gd name="f94" fmla="val 2022087"/>
                  <a:gd name="f95" fmla="val 1826317"/>
                  <a:gd name="f96" fmla="val 2023060"/>
                  <a:gd name="f97" fmla="val 1821080"/>
                  <a:gd name="f98" fmla="val 2072640"/>
                  <a:gd name="f99" fmla="val 1920240"/>
                  <a:gd name="f100" fmla="val 2204720"/>
                  <a:gd name="f101" fmla="val 1910080"/>
                  <a:gd name="f102" fmla="val 2338426"/>
                  <a:gd name="f103" fmla="val 1912781"/>
                  <a:gd name="f104" fmla="val 2468880"/>
                  <a:gd name="f105" fmla="val 1889760"/>
                  <a:gd name="f106" fmla="val 2513626"/>
                  <a:gd name="f107" fmla="val 1881864"/>
                  <a:gd name="f108" fmla="val 2550160"/>
                  <a:gd name="f109" fmla="val 1849120"/>
                  <a:gd name="f110" fmla="val 2590800"/>
                  <a:gd name="f111" fmla="val 1828800"/>
                  <a:gd name="f112" fmla="val 2651760"/>
                  <a:gd name="f113" fmla="val 1798320"/>
                  <a:gd name="f114" fmla="val 2731531"/>
                  <a:gd name="f115" fmla="val 1957862"/>
                  <a:gd name="f116" fmla="val 2646742"/>
                  <a:gd name="f117" fmla="val 1770723"/>
                  <a:gd name="f118" fmla="val 2712720"/>
                  <a:gd name="f119" fmla="val 2133600"/>
                  <a:gd name="f120" fmla="val 2716784"/>
                  <a:gd name="f121" fmla="val 2155952"/>
                  <a:gd name="f122" fmla="val 2725025"/>
                  <a:gd name="f123" fmla="val 2180929"/>
                  <a:gd name="f124" fmla="val 2743200"/>
                  <a:gd name="f125" fmla="val 2194560"/>
                  <a:gd name="f126" fmla="val 2768903"/>
                  <a:gd name="f127" fmla="val 2213837"/>
                  <a:gd name="f128" fmla="val 2803643"/>
                  <a:gd name="f129" fmla="val 2216586"/>
                  <a:gd name="f130" fmla="val 2834640"/>
                  <a:gd name="f131" fmla="val 2225040"/>
                  <a:gd name="f132" fmla="val 2915469"/>
                  <a:gd name="f133" fmla="val 2247084"/>
                  <a:gd name="f134" fmla="val 3078480"/>
                  <a:gd name="f135" fmla="val 2286000"/>
                  <a:gd name="f136" fmla="val 3220720"/>
                  <a:gd name="f137" fmla="val 2275840"/>
                  <a:gd name="f138" fmla="val 3364538"/>
                  <a:gd name="f139" fmla="val 2278964"/>
                  <a:gd name="f140" fmla="val 3505200"/>
                  <a:gd name="f141" fmla="val 2255520"/>
                  <a:gd name="f142" fmla="val 3527609"/>
                  <a:gd name="f143" fmla="val 2251785"/>
                  <a:gd name="f144" fmla="val 3465793"/>
                  <a:gd name="f145" fmla="val 2217856"/>
                  <a:gd name="f146" fmla="val 3444240"/>
                  <a:gd name="f147" fmla="val 3422687"/>
                  <a:gd name="f148" fmla="val 2232224"/>
                  <a:gd name="f149" fmla="val 3423920"/>
                  <a:gd name="f150" fmla="val 2265680"/>
                  <a:gd name="f151" fmla="val 3413760"/>
                  <a:gd name="f152" fmla="val 3403600"/>
                  <a:gd name="f153" fmla="val 2499360"/>
                  <a:gd name="f154" fmla="val 3400314"/>
                  <a:gd name="f155" fmla="val 2713158"/>
                  <a:gd name="f156" fmla="val 3383280"/>
                  <a:gd name="f157" fmla="val 2926080"/>
                  <a:gd name="f158" fmla="val 3379939"/>
                  <a:gd name="f159" fmla="val 2967837"/>
                  <a:gd name="f160" fmla="val 3360294"/>
                  <a:gd name="f161" fmla="val 3006785"/>
                  <a:gd name="f162" fmla="val 3352800"/>
                  <a:gd name="f163" fmla="val 3048000"/>
                  <a:gd name="f164" fmla="val 3339949"/>
                  <a:gd name="f165" fmla="val 3118683"/>
                  <a:gd name="f166" fmla="val 3333244"/>
                  <a:gd name="f167" fmla="val 3190353"/>
                  <a:gd name="f168" fmla="val 3322320"/>
                  <a:gd name="f169" fmla="val 3261360"/>
                  <a:gd name="f170" fmla="val 3312923"/>
                  <a:gd name="f171" fmla="val 3322442"/>
                  <a:gd name="f172" fmla="val 3302000"/>
                  <a:gd name="f173" fmla="val 3291840"/>
                  <a:gd name="f174" fmla="val 3281680"/>
                  <a:gd name="f175" fmla="val 3586480"/>
                  <a:gd name="f176" fmla="val 3280627"/>
                  <a:gd name="f177" fmla="val 3729665"/>
                  <a:gd name="f178" fmla="val 3870960"/>
                  <a:gd name="f179" fmla="val 3250040"/>
                  <a:gd name="f180" fmla="val 3953973"/>
                  <a:gd name="f181" fmla="val 3214174"/>
                  <a:gd name="f182" fmla="val 4032158"/>
                  <a:gd name="f183" fmla="val 3200400"/>
                  <a:gd name="f184" fmla="val 4114800"/>
                  <a:gd name="f185" fmla="val 3190240"/>
                  <a:gd name="f186" fmla="val 4175760"/>
                  <a:gd name="f187" fmla="val 3187678"/>
                  <a:gd name="f188" fmla="val 4238486"/>
                  <a:gd name="f189" fmla="val 3169920"/>
                  <a:gd name="f190" fmla="val 4297680"/>
                  <a:gd name="f191" fmla="val 3156864"/>
                  <a:gd name="f192" fmla="val 4341201"/>
                  <a:gd name="f193" fmla="val 3129280"/>
                  <a:gd name="f194" fmla="val 4378960"/>
                  <a:gd name="f195" fmla="val 3108960"/>
                  <a:gd name="f196" fmla="val 4419600"/>
                  <a:gd name="f197" fmla="val 3037479"/>
                  <a:gd name="f198" fmla="val 4562562"/>
                  <a:gd name="f199" fmla="val 3123328"/>
                  <a:gd name="f200" fmla="val 4383679"/>
                  <a:gd name="f201" fmla="val 4572000"/>
                  <a:gd name="f202" fmla="val 3039563"/>
                  <a:gd name="f203" fmla="val 4593094"/>
                  <a:gd name="f204" fmla="val 3025957"/>
                  <a:gd name="f205" fmla="val 4611866"/>
                  <a:gd name="f206" fmla="val 3017520"/>
                  <a:gd name="f207" fmla="val 4632960"/>
                  <a:gd name="f208" fmla="val 3005588"/>
                  <a:gd name="f209" fmla="val 4662791"/>
                  <a:gd name="f210" fmla="val 2998972"/>
                  <a:gd name="f211" fmla="val 4694569"/>
                  <a:gd name="f212" fmla="val 2987040"/>
                  <a:gd name="f213" fmla="val 4724400"/>
                  <a:gd name="f214" fmla="val 2978603"/>
                  <a:gd name="f215" fmla="val 4745494"/>
                  <a:gd name="f216" fmla="val 2956560"/>
                  <a:gd name="f217" fmla="+- 0 0 -90"/>
                  <a:gd name="f218" fmla="*/ f3 1 3510019"/>
                  <a:gd name="f219" fmla="*/ f4 1 4785360"/>
                  <a:gd name="f220" fmla="+- f7 0 f5"/>
                  <a:gd name="f221" fmla="+- f6 0 f5"/>
                  <a:gd name="f222" fmla="*/ f217 f0 1"/>
                  <a:gd name="f223" fmla="*/ f221 1 3510019"/>
                  <a:gd name="f224" fmla="*/ f220 1 4785360"/>
                  <a:gd name="f225" fmla="*/ 0 f221 1"/>
                  <a:gd name="f226" fmla="*/ 0 f220 1"/>
                  <a:gd name="f227" fmla="*/ 60960 f221 1"/>
                  <a:gd name="f228" fmla="*/ 91440 f220 1"/>
                  <a:gd name="f229" fmla="*/ 182880 f221 1"/>
                  <a:gd name="f230" fmla="*/ 213360 f220 1"/>
                  <a:gd name="f231" fmla="*/ 152400 f221 1"/>
                  <a:gd name="f232" fmla="*/ 457200 f220 1"/>
                  <a:gd name="f233" fmla="*/ 91440 f221 1"/>
                  <a:gd name="f234" fmla="*/ 518160 f220 1"/>
                  <a:gd name="f235" fmla="*/ 579120 f220 1"/>
                  <a:gd name="f236" fmla="*/ 975360 f220 1"/>
                  <a:gd name="f237" fmla="*/ 274320 f221 1"/>
                  <a:gd name="f238" fmla="*/ 1097280 f220 1"/>
                  <a:gd name="f239" fmla="*/ 457200 f221 1"/>
                  <a:gd name="f240" fmla="*/ 1188720 f220 1"/>
                  <a:gd name="f241" fmla="*/ 579120 f221 1"/>
                  <a:gd name="f242" fmla="*/ 1280160 f220 1"/>
                  <a:gd name="f243" fmla="*/ 609600 f221 1"/>
                  <a:gd name="f244" fmla="*/ 1341120 f220 1"/>
                  <a:gd name="f245" fmla="*/ 1493520 f220 1"/>
                  <a:gd name="f246" fmla="*/ 1402080 f221 1"/>
                  <a:gd name="f247" fmla="*/ 1463040 f220 1"/>
                  <a:gd name="f248" fmla="*/ 1463040 f221 1"/>
                  <a:gd name="f249" fmla="*/ 1432560 f220 1"/>
                  <a:gd name="f250" fmla="*/ 1737360 f221 1"/>
                  <a:gd name="f251" fmla="*/ 1371600 f220 1"/>
                  <a:gd name="f252" fmla="*/ 1859280 f221 1"/>
                  <a:gd name="f253" fmla="*/ 1402080 f220 1"/>
                  <a:gd name="f254" fmla="*/ 1950720 f221 1"/>
                  <a:gd name="f255" fmla="*/ 1524000 f220 1"/>
                  <a:gd name="f256" fmla="*/ 1981200 f221 1"/>
                  <a:gd name="f257" fmla="*/ 1676400 f220 1"/>
                  <a:gd name="f258" fmla="*/ 2072640 f221 1"/>
                  <a:gd name="f259" fmla="*/ 1920240 f220 1"/>
                  <a:gd name="f260" fmla="*/ 2468880 f221 1"/>
                  <a:gd name="f261" fmla="*/ 1889760 f220 1"/>
                  <a:gd name="f262" fmla="*/ 2590800 f221 1"/>
                  <a:gd name="f263" fmla="*/ 1828800 f220 1"/>
                  <a:gd name="f264" fmla="*/ 2651760 f221 1"/>
                  <a:gd name="f265" fmla="*/ 1798320 f220 1"/>
                  <a:gd name="f266" fmla="*/ 2712720 f221 1"/>
                  <a:gd name="f267" fmla="*/ 2133600 f220 1"/>
                  <a:gd name="f268" fmla="*/ 2743200 f221 1"/>
                  <a:gd name="f269" fmla="*/ 2194560 f220 1"/>
                  <a:gd name="f270" fmla="*/ 2834640 f221 1"/>
                  <a:gd name="f271" fmla="*/ 2225040 f220 1"/>
                  <a:gd name="f272" fmla="*/ 3078480 f221 1"/>
                  <a:gd name="f273" fmla="*/ 2286000 f220 1"/>
                  <a:gd name="f274" fmla="*/ 3505200 f221 1"/>
                  <a:gd name="f275" fmla="*/ 2255520 f220 1"/>
                  <a:gd name="f276" fmla="*/ 3444240 f221 1"/>
                  <a:gd name="f277" fmla="*/ 3413760 f221 1"/>
                  <a:gd name="f278" fmla="*/ 3383280 f221 1"/>
                  <a:gd name="f279" fmla="*/ 2926080 f220 1"/>
                  <a:gd name="f280" fmla="*/ 3352800 f221 1"/>
                  <a:gd name="f281" fmla="*/ 3048000 f220 1"/>
                  <a:gd name="f282" fmla="*/ 3322320 f221 1"/>
                  <a:gd name="f283" fmla="*/ 3261360 f220 1"/>
                  <a:gd name="f284" fmla="*/ 3291840 f221 1"/>
                  <a:gd name="f285" fmla="*/ 3444240 f220 1"/>
                  <a:gd name="f286" fmla="*/ 3261360 f221 1"/>
                  <a:gd name="f287" fmla="*/ 3870960 f220 1"/>
                  <a:gd name="f288" fmla="*/ 3200400 f221 1"/>
                  <a:gd name="f289" fmla="*/ 4114800 f220 1"/>
                  <a:gd name="f290" fmla="*/ 3169920 f221 1"/>
                  <a:gd name="f291" fmla="*/ 4297680 f220 1"/>
                  <a:gd name="f292" fmla="*/ 3108960 f221 1"/>
                  <a:gd name="f293" fmla="*/ 4419600 f220 1"/>
                  <a:gd name="f294" fmla="*/ 3048000 f221 1"/>
                  <a:gd name="f295" fmla="*/ 4572000 f220 1"/>
                  <a:gd name="f296" fmla="*/ 3017520 f221 1"/>
                  <a:gd name="f297" fmla="*/ 4632960 f220 1"/>
                  <a:gd name="f298" fmla="*/ 2987040 f221 1"/>
                  <a:gd name="f299" fmla="*/ 4724400 f220 1"/>
                  <a:gd name="f300" fmla="*/ 2956560 f221 1"/>
                  <a:gd name="f301" fmla="*/ 4785360 f220 1"/>
                  <a:gd name="f302" fmla="*/ f222 1 f2"/>
                  <a:gd name="f303" fmla="*/ f225 1 3510019"/>
                  <a:gd name="f304" fmla="*/ f226 1 4785360"/>
                  <a:gd name="f305" fmla="*/ f227 1 3510019"/>
                  <a:gd name="f306" fmla="*/ f228 1 4785360"/>
                  <a:gd name="f307" fmla="*/ f229 1 3510019"/>
                  <a:gd name="f308" fmla="*/ f230 1 4785360"/>
                  <a:gd name="f309" fmla="*/ f231 1 3510019"/>
                  <a:gd name="f310" fmla="*/ f232 1 4785360"/>
                  <a:gd name="f311" fmla="*/ f233 1 3510019"/>
                  <a:gd name="f312" fmla="*/ f234 1 4785360"/>
                  <a:gd name="f313" fmla="*/ f235 1 4785360"/>
                  <a:gd name="f314" fmla="*/ f236 1 4785360"/>
                  <a:gd name="f315" fmla="*/ f237 1 3510019"/>
                  <a:gd name="f316" fmla="*/ f238 1 4785360"/>
                  <a:gd name="f317" fmla="*/ f239 1 3510019"/>
                  <a:gd name="f318" fmla="*/ f240 1 4785360"/>
                  <a:gd name="f319" fmla="*/ f241 1 3510019"/>
                  <a:gd name="f320" fmla="*/ f242 1 4785360"/>
                  <a:gd name="f321" fmla="*/ f243 1 3510019"/>
                  <a:gd name="f322" fmla="*/ f244 1 4785360"/>
                  <a:gd name="f323" fmla="*/ f245 1 4785360"/>
                  <a:gd name="f324" fmla="*/ f246 1 3510019"/>
                  <a:gd name="f325" fmla="*/ f247 1 4785360"/>
                  <a:gd name="f326" fmla="*/ f248 1 3510019"/>
                  <a:gd name="f327" fmla="*/ f249 1 4785360"/>
                  <a:gd name="f328" fmla="*/ f250 1 3510019"/>
                  <a:gd name="f329" fmla="*/ f251 1 4785360"/>
                  <a:gd name="f330" fmla="*/ f252 1 3510019"/>
                  <a:gd name="f331" fmla="*/ f253 1 4785360"/>
                  <a:gd name="f332" fmla="*/ f254 1 3510019"/>
                  <a:gd name="f333" fmla="*/ f255 1 4785360"/>
                  <a:gd name="f334" fmla="*/ f256 1 3510019"/>
                  <a:gd name="f335" fmla="*/ f257 1 4785360"/>
                  <a:gd name="f336" fmla="*/ f258 1 3510019"/>
                  <a:gd name="f337" fmla="*/ f259 1 4785360"/>
                  <a:gd name="f338" fmla="*/ f260 1 3510019"/>
                  <a:gd name="f339" fmla="*/ f261 1 4785360"/>
                  <a:gd name="f340" fmla="*/ f262 1 3510019"/>
                  <a:gd name="f341" fmla="*/ f263 1 4785360"/>
                  <a:gd name="f342" fmla="*/ f264 1 3510019"/>
                  <a:gd name="f343" fmla="*/ f265 1 4785360"/>
                  <a:gd name="f344" fmla="*/ f266 1 3510019"/>
                  <a:gd name="f345" fmla="*/ f267 1 4785360"/>
                  <a:gd name="f346" fmla="*/ f268 1 3510019"/>
                  <a:gd name="f347" fmla="*/ f269 1 4785360"/>
                  <a:gd name="f348" fmla="*/ f270 1 3510019"/>
                  <a:gd name="f349" fmla="*/ f271 1 4785360"/>
                  <a:gd name="f350" fmla="*/ f272 1 3510019"/>
                  <a:gd name="f351" fmla="*/ f273 1 4785360"/>
                  <a:gd name="f352" fmla="*/ f274 1 3510019"/>
                  <a:gd name="f353" fmla="*/ f275 1 4785360"/>
                  <a:gd name="f354" fmla="*/ f276 1 3510019"/>
                  <a:gd name="f355" fmla="*/ f277 1 3510019"/>
                  <a:gd name="f356" fmla="*/ f278 1 3510019"/>
                  <a:gd name="f357" fmla="*/ f279 1 4785360"/>
                  <a:gd name="f358" fmla="*/ f280 1 3510019"/>
                  <a:gd name="f359" fmla="*/ f281 1 4785360"/>
                  <a:gd name="f360" fmla="*/ f282 1 3510019"/>
                  <a:gd name="f361" fmla="*/ f283 1 4785360"/>
                  <a:gd name="f362" fmla="*/ f284 1 3510019"/>
                  <a:gd name="f363" fmla="*/ f285 1 4785360"/>
                  <a:gd name="f364" fmla="*/ f286 1 3510019"/>
                  <a:gd name="f365" fmla="*/ f287 1 4785360"/>
                  <a:gd name="f366" fmla="*/ f288 1 3510019"/>
                  <a:gd name="f367" fmla="*/ f289 1 4785360"/>
                  <a:gd name="f368" fmla="*/ f290 1 3510019"/>
                  <a:gd name="f369" fmla="*/ f291 1 4785360"/>
                  <a:gd name="f370" fmla="*/ f292 1 3510019"/>
                  <a:gd name="f371" fmla="*/ f293 1 4785360"/>
                  <a:gd name="f372" fmla="*/ f294 1 3510019"/>
                  <a:gd name="f373" fmla="*/ f295 1 4785360"/>
                  <a:gd name="f374" fmla="*/ f296 1 3510019"/>
                  <a:gd name="f375" fmla="*/ f297 1 4785360"/>
                  <a:gd name="f376" fmla="*/ f298 1 3510019"/>
                  <a:gd name="f377" fmla="*/ f299 1 4785360"/>
                  <a:gd name="f378" fmla="*/ f300 1 3510019"/>
                  <a:gd name="f379" fmla="*/ f301 1 4785360"/>
                  <a:gd name="f380" fmla="*/ f5 1 f223"/>
                  <a:gd name="f381" fmla="*/ f6 1 f223"/>
                  <a:gd name="f382" fmla="*/ f5 1 f224"/>
                  <a:gd name="f383" fmla="*/ f7 1 f224"/>
                  <a:gd name="f384" fmla="+- f302 0 f1"/>
                  <a:gd name="f385" fmla="*/ f303 1 f223"/>
                  <a:gd name="f386" fmla="*/ f304 1 f224"/>
                  <a:gd name="f387" fmla="*/ f305 1 f223"/>
                  <a:gd name="f388" fmla="*/ f306 1 f224"/>
                  <a:gd name="f389" fmla="*/ f307 1 f223"/>
                  <a:gd name="f390" fmla="*/ f308 1 f224"/>
                  <a:gd name="f391" fmla="*/ f309 1 f223"/>
                  <a:gd name="f392" fmla="*/ f310 1 f224"/>
                  <a:gd name="f393" fmla="*/ f311 1 f223"/>
                  <a:gd name="f394" fmla="*/ f312 1 f224"/>
                  <a:gd name="f395" fmla="*/ f313 1 f224"/>
                  <a:gd name="f396" fmla="*/ f314 1 f224"/>
                  <a:gd name="f397" fmla="*/ f315 1 f223"/>
                  <a:gd name="f398" fmla="*/ f316 1 f224"/>
                  <a:gd name="f399" fmla="*/ f317 1 f223"/>
                  <a:gd name="f400" fmla="*/ f318 1 f224"/>
                  <a:gd name="f401" fmla="*/ f319 1 f223"/>
                  <a:gd name="f402" fmla="*/ f320 1 f224"/>
                  <a:gd name="f403" fmla="*/ f321 1 f223"/>
                  <a:gd name="f404" fmla="*/ f322 1 f224"/>
                  <a:gd name="f405" fmla="*/ f323 1 f224"/>
                  <a:gd name="f406" fmla="*/ f324 1 f223"/>
                  <a:gd name="f407" fmla="*/ f325 1 f224"/>
                  <a:gd name="f408" fmla="*/ f326 1 f223"/>
                  <a:gd name="f409" fmla="*/ f327 1 f224"/>
                  <a:gd name="f410" fmla="*/ f328 1 f223"/>
                  <a:gd name="f411" fmla="*/ f329 1 f224"/>
                  <a:gd name="f412" fmla="*/ f330 1 f223"/>
                  <a:gd name="f413" fmla="*/ f331 1 f224"/>
                  <a:gd name="f414" fmla="*/ f332 1 f223"/>
                  <a:gd name="f415" fmla="*/ f333 1 f224"/>
                  <a:gd name="f416" fmla="*/ f334 1 f223"/>
                  <a:gd name="f417" fmla="*/ f335 1 f224"/>
                  <a:gd name="f418" fmla="*/ f336 1 f223"/>
                  <a:gd name="f419" fmla="*/ f337 1 f224"/>
                  <a:gd name="f420" fmla="*/ f338 1 f223"/>
                  <a:gd name="f421" fmla="*/ f339 1 f224"/>
                  <a:gd name="f422" fmla="*/ f340 1 f223"/>
                  <a:gd name="f423" fmla="*/ f341 1 f224"/>
                  <a:gd name="f424" fmla="*/ f342 1 f223"/>
                  <a:gd name="f425" fmla="*/ f343 1 f224"/>
                  <a:gd name="f426" fmla="*/ f344 1 f223"/>
                  <a:gd name="f427" fmla="*/ f345 1 f224"/>
                  <a:gd name="f428" fmla="*/ f346 1 f223"/>
                  <a:gd name="f429" fmla="*/ f347 1 f224"/>
                  <a:gd name="f430" fmla="*/ f348 1 f223"/>
                  <a:gd name="f431" fmla="*/ f349 1 f224"/>
                  <a:gd name="f432" fmla="*/ f350 1 f223"/>
                  <a:gd name="f433" fmla="*/ f351 1 f224"/>
                  <a:gd name="f434" fmla="*/ f352 1 f223"/>
                  <a:gd name="f435" fmla="*/ f353 1 f224"/>
                  <a:gd name="f436" fmla="*/ f354 1 f223"/>
                  <a:gd name="f437" fmla="*/ f355 1 f223"/>
                  <a:gd name="f438" fmla="*/ f356 1 f223"/>
                  <a:gd name="f439" fmla="*/ f357 1 f224"/>
                  <a:gd name="f440" fmla="*/ f358 1 f223"/>
                  <a:gd name="f441" fmla="*/ f359 1 f224"/>
                  <a:gd name="f442" fmla="*/ f360 1 f223"/>
                  <a:gd name="f443" fmla="*/ f361 1 f224"/>
                  <a:gd name="f444" fmla="*/ f362 1 f223"/>
                  <a:gd name="f445" fmla="*/ f363 1 f224"/>
                  <a:gd name="f446" fmla="*/ f364 1 f223"/>
                  <a:gd name="f447" fmla="*/ f365 1 f224"/>
                  <a:gd name="f448" fmla="*/ f366 1 f223"/>
                  <a:gd name="f449" fmla="*/ f367 1 f224"/>
                  <a:gd name="f450" fmla="*/ f368 1 f223"/>
                  <a:gd name="f451" fmla="*/ f369 1 f224"/>
                  <a:gd name="f452" fmla="*/ f370 1 f223"/>
                  <a:gd name="f453" fmla="*/ f371 1 f224"/>
                  <a:gd name="f454" fmla="*/ f372 1 f223"/>
                  <a:gd name="f455" fmla="*/ f373 1 f224"/>
                  <a:gd name="f456" fmla="*/ f374 1 f223"/>
                  <a:gd name="f457" fmla="*/ f375 1 f224"/>
                  <a:gd name="f458" fmla="*/ f376 1 f223"/>
                  <a:gd name="f459" fmla="*/ f377 1 f224"/>
                  <a:gd name="f460" fmla="*/ f378 1 f223"/>
                  <a:gd name="f461" fmla="*/ f379 1 f224"/>
                  <a:gd name="f462" fmla="*/ f380 f218 1"/>
                  <a:gd name="f463" fmla="*/ f381 f218 1"/>
                  <a:gd name="f464" fmla="*/ f383 f219 1"/>
                  <a:gd name="f465" fmla="*/ f382 f219 1"/>
                  <a:gd name="f466" fmla="*/ f385 f218 1"/>
                  <a:gd name="f467" fmla="*/ f386 f219 1"/>
                  <a:gd name="f468" fmla="*/ f387 f218 1"/>
                  <a:gd name="f469" fmla="*/ f388 f219 1"/>
                  <a:gd name="f470" fmla="*/ f389 f218 1"/>
                  <a:gd name="f471" fmla="*/ f390 f219 1"/>
                  <a:gd name="f472" fmla="*/ f391 f218 1"/>
                  <a:gd name="f473" fmla="*/ f392 f219 1"/>
                  <a:gd name="f474" fmla="*/ f393 f218 1"/>
                  <a:gd name="f475" fmla="*/ f394 f219 1"/>
                  <a:gd name="f476" fmla="*/ f395 f219 1"/>
                  <a:gd name="f477" fmla="*/ f396 f219 1"/>
                  <a:gd name="f478" fmla="*/ f397 f218 1"/>
                  <a:gd name="f479" fmla="*/ f398 f219 1"/>
                  <a:gd name="f480" fmla="*/ f399 f218 1"/>
                  <a:gd name="f481" fmla="*/ f400 f219 1"/>
                  <a:gd name="f482" fmla="*/ f401 f218 1"/>
                  <a:gd name="f483" fmla="*/ f402 f219 1"/>
                  <a:gd name="f484" fmla="*/ f403 f218 1"/>
                  <a:gd name="f485" fmla="*/ f404 f219 1"/>
                  <a:gd name="f486" fmla="*/ f405 f219 1"/>
                  <a:gd name="f487" fmla="*/ f406 f218 1"/>
                  <a:gd name="f488" fmla="*/ f407 f219 1"/>
                  <a:gd name="f489" fmla="*/ f408 f218 1"/>
                  <a:gd name="f490" fmla="*/ f409 f219 1"/>
                  <a:gd name="f491" fmla="*/ f410 f218 1"/>
                  <a:gd name="f492" fmla="*/ f411 f219 1"/>
                  <a:gd name="f493" fmla="*/ f412 f218 1"/>
                  <a:gd name="f494" fmla="*/ f413 f219 1"/>
                  <a:gd name="f495" fmla="*/ f414 f218 1"/>
                  <a:gd name="f496" fmla="*/ f415 f219 1"/>
                  <a:gd name="f497" fmla="*/ f416 f218 1"/>
                  <a:gd name="f498" fmla="*/ f417 f219 1"/>
                  <a:gd name="f499" fmla="*/ f418 f218 1"/>
                  <a:gd name="f500" fmla="*/ f419 f219 1"/>
                  <a:gd name="f501" fmla="*/ f420 f218 1"/>
                  <a:gd name="f502" fmla="*/ f421 f219 1"/>
                  <a:gd name="f503" fmla="*/ f422 f218 1"/>
                  <a:gd name="f504" fmla="*/ f423 f219 1"/>
                  <a:gd name="f505" fmla="*/ f424 f218 1"/>
                  <a:gd name="f506" fmla="*/ f425 f219 1"/>
                  <a:gd name="f507" fmla="*/ f426 f218 1"/>
                  <a:gd name="f508" fmla="*/ f427 f219 1"/>
                  <a:gd name="f509" fmla="*/ f428 f218 1"/>
                  <a:gd name="f510" fmla="*/ f429 f219 1"/>
                  <a:gd name="f511" fmla="*/ f430 f218 1"/>
                  <a:gd name="f512" fmla="*/ f431 f219 1"/>
                  <a:gd name="f513" fmla="*/ f432 f218 1"/>
                  <a:gd name="f514" fmla="*/ f433 f219 1"/>
                  <a:gd name="f515" fmla="*/ f434 f218 1"/>
                  <a:gd name="f516" fmla="*/ f435 f219 1"/>
                  <a:gd name="f517" fmla="*/ f436 f218 1"/>
                  <a:gd name="f518" fmla="*/ f437 f218 1"/>
                  <a:gd name="f519" fmla="*/ f438 f218 1"/>
                  <a:gd name="f520" fmla="*/ f439 f219 1"/>
                  <a:gd name="f521" fmla="*/ f440 f218 1"/>
                  <a:gd name="f522" fmla="*/ f441 f219 1"/>
                  <a:gd name="f523" fmla="*/ f442 f218 1"/>
                  <a:gd name="f524" fmla="*/ f443 f219 1"/>
                  <a:gd name="f525" fmla="*/ f444 f218 1"/>
                  <a:gd name="f526" fmla="*/ f445 f219 1"/>
                  <a:gd name="f527" fmla="*/ f446 f218 1"/>
                  <a:gd name="f528" fmla="*/ f447 f219 1"/>
                  <a:gd name="f529" fmla="*/ f448 f218 1"/>
                  <a:gd name="f530" fmla="*/ f449 f219 1"/>
                  <a:gd name="f531" fmla="*/ f450 f218 1"/>
                  <a:gd name="f532" fmla="*/ f451 f219 1"/>
                  <a:gd name="f533" fmla="*/ f452 f218 1"/>
                  <a:gd name="f534" fmla="*/ f453 f219 1"/>
                  <a:gd name="f535" fmla="*/ f454 f218 1"/>
                  <a:gd name="f536" fmla="*/ f455 f219 1"/>
                  <a:gd name="f537" fmla="*/ f456 f218 1"/>
                  <a:gd name="f538" fmla="*/ f457 f219 1"/>
                  <a:gd name="f539" fmla="*/ f458 f218 1"/>
                  <a:gd name="f540" fmla="*/ f459 f219 1"/>
                  <a:gd name="f541" fmla="*/ f460 f218 1"/>
                  <a:gd name="f542" fmla="*/ f461 f2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4">
                    <a:pos x="f466" y="f467"/>
                  </a:cxn>
                  <a:cxn ang="f384">
                    <a:pos x="f468" y="f469"/>
                  </a:cxn>
                  <a:cxn ang="f384">
                    <a:pos x="f470" y="f471"/>
                  </a:cxn>
                  <a:cxn ang="f384">
                    <a:pos x="f472" y="f473"/>
                  </a:cxn>
                  <a:cxn ang="f384">
                    <a:pos x="f474" y="f475"/>
                  </a:cxn>
                  <a:cxn ang="f384">
                    <a:pos x="f468" y="f476"/>
                  </a:cxn>
                  <a:cxn ang="f384">
                    <a:pos x="f474" y="f477"/>
                  </a:cxn>
                  <a:cxn ang="f384">
                    <a:pos x="f478" y="f479"/>
                  </a:cxn>
                  <a:cxn ang="f384">
                    <a:pos x="f480" y="f481"/>
                  </a:cxn>
                  <a:cxn ang="f384">
                    <a:pos x="f482" y="f483"/>
                  </a:cxn>
                  <a:cxn ang="f384">
                    <a:pos x="f484" y="f485"/>
                  </a:cxn>
                  <a:cxn ang="f384">
                    <a:pos x="f482" y="f486"/>
                  </a:cxn>
                  <a:cxn ang="f384">
                    <a:pos x="f487" y="f488"/>
                  </a:cxn>
                  <a:cxn ang="f384">
                    <a:pos x="f489" y="f490"/>
                  </a:cxn>
                  <a:cxn ang="f384">
                    <a:pos x="f491" y="f492"/>
                  </a:cxn>
                  <a:cxn ang="f384">
                    <a:pos x="f493" y="f494"/>
                  </a:cxn>
                  <a:cxn ang="f384">
                    <a:pos x="f495" y="f496"/>
                  </a:cxn>
                  <a:cxn ang="f384">
                    <a:pos x="f497" y="f498"/>
                  </a:cxn>
                  <a:cxn ang="f384">
                    <a:pos x="f499" y="f500"/>
                  </a:cxn>
                  <a:cxn ang="f384">
                    <a:pos x="f501" y="f502"/>
                  </a:cxn>
                  <a:cxn ang="f384">
                    <a:pos x="f503" y="f504"/>
                  </a:cxn>
                  <a:cxn ang="f384">
                    <a:pos x="f505" y="f506"/>
                  </a:cxn>
                  <a:cxn ang="f384">
                    <a:pos x="f507" y="f508"/>
                  </a:cxn>
                  <a:cxn ang="f384">
                    <a:pos x="f509" y="f510"/>
                  </a:cxn>
                  <a:cxn ang="f384">
                    <a:pos x="f511" y="f512"/>
                  </a:cxn>
                  <a:cxn ang="f384">
                    <a:pos x="f513" y="f514"/>
                  </a:cxn>
                  <a:cxn ang="f384">
                    <a:pos x="f515" y="f516"/>
                  </a:cxn>
                  <a:cxn ang="f384">
                    <a:pos x="f517" y="f512"/>
                  </a:cxn>
                  <a:cxn ang="f384">
                    <a:pos x="f518" y="f514"/>
                  </a:cxn>
                  <a:cxn ang="f384">
                    <a:pos x="f519" y="f520"/>
                  </a:cxn>
                  <a:cxn ang="f384">
                    <a:pos x="f521" y="f522"/>
                  </a:cxn>
                  <a:cxn ang="f384">
                    <a:pos x="f523" y="f524"/>
                  </a:cxn>
                  <a:cxn ang="f384">
                    <a:pos x="f525" y="f526"/>
                  </a:cxn>
                  <a:cxn ang="f384">
                    <a:pos x="f527" y="f528"/>
                  </a:cxn>
                  <a:cxn ang="f384">
                    <a:pos x="f529" y="f530"/>
                  </a:cxn>
                  <a:cxn ang="f384">
                    <a:pos x="f531" y="f532"/>
                  </a:cxn>
                  <a:cxn ang="f384">
                    <a:pos x="f533" y="f534"/>
                  </a:cxn>
                  <a:cxn ang="f384">
                    <a:pos x="f535" y="f536"/>
                  </a:cxn>
                  <a:cxn ang="f384">
                    <a:pos x="f537" y="f538"/>
                  </a:cxn>
                  <a:cxn ang="f384">
                    <a:pos x="f539" y="f540"/>
                  </a:cxn>
                  <a:cxn ang="f384">
                    <a:pos x="f541" y="f542"/>
                  </a:cxn>
                </a:cxnLst>
                <a:rect l="f462" t="f465" r="f463" b="f464"/>
                <a:pathLst>
                  <a:path w="3510019" h="4785360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13" y="f28"/>
                    </a:cubicBezTo>
                    <a:cubicBezTo>
                      <a:pt x="f29" y="f30"/>
                      <a:pt x="f31" y="f32"/>
                      <a:pt x="f12" y="f33"/>
                    </a:cubicBezTo>
                    <a:cubicBezTo>
                      <a:pt x="f31" y="f34"/>
                      <a:pt x="f35" y="f36"/>
                      <a:pt x="f13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lnTo>
                      <a:pt x="f23" y="f44"/>
                    </a:lnTo>
                    <a:cubicBezTo>
                      <a:pt x="f45" y="f46"/>
                      <a:pt x="f47" y="f48"/>
                      <a:pt x="f33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2" y="f56"/>
                      <a:pt x="f57" y="f58"/>
                      <a:pt x="f33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65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81" y="f64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lnTo>
                      <a:pt x="f112" y="f113"/>
                    </a:lnTo>
                    <a:cubicBezTo>
                      <a:pt x="f114" y="f115"/>
                      <a:pt x="f116" y="f117"/>
                      <a:pt x="f118" y="f119"/>
                    </a:cubicBezTo>
                    <a:cubicBezTo>
                      <a:pt x="f120" y="f121"/>
                      <a:pt x="f122" y="f123"/>
                      <a:pt x="f124" y="f125"/>
                    </a:cubicBezTo>
                    <a:cubicBezTo>
                      <a:pt x="f126" y="f127"/>
                      <a:pt x="f128" y="f129"/>
                      <a:pt x="f130" y="f131"/>
                    </a:cubicBezTo>
                    <a:cubicBezTo>
                      <a:pt x="f132" y="f133"/>
                      <a:pt x="f134" y="f135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31"/>
                    </a:cubicBezTo>
                    <a:cubicBezTo>
                      <a:pt x="f147" y="f148"/>
                      <a:pt x="f149" y="f150"/>
                      <a:pt x="f151" y="f135"/>
                    </a:cubicBezTo>
                    <a:cubicBezTo>
                      <a:pt x="f152" y="f153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56"/>
                      <a:pt x="f173" y="f146"/>
                    </a:cubicBezTo>
                    <a:cubicBezTo>
                      <a:pt x="f174" y="f175"/>
                      <a:pt x="f176" y="f177"/>
                      <a:pt x="f169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cubicBezTo>
                      <a:pt x="f185" y="f186"/>
                      <a:pt x="f187" y="f188"/>
                      <a:pt x="f189" y="f190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163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7"/>
                      <a:pt x="f216" y="f7"/>
                    </a:cubicBezTo>
                  </a:path>
                </a:pathLst>
              </a:custGeom>
              <a:noFill/>
              <a:ln w="38103" cap="flat">
                <a:solidFill>
                  <a:srgbClr val="00000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5143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CD3484B8-E972-0BD2-B64C-3F8ECF931B6F}"/>
                  </a:ext>
                </a:extLst>
              </p:cNvPr>
              <p:cNvSpPr txBox="1"/>
              <p:nvPr/>
            </p:nvSpPr>
            <p:spPr>
              <a:xfrm>
                <a:off x="5140692" y="2670614"/>
                <a:ext cx="1146712" cy="2761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5143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4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ea typeface="MS PGothic" pitchFamily="34"/>
                  </a:rPr>
                  <a:t>North Locality</a:t>
                </a:r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E1CE4D0-095C-7C59-EEF1-8118499EC479}"/>
                </a:ext>
              </a:extLst>
            </p:cNvPr>
            <p:cNvSpPr txBox="1"/>
            <p:nvPr/>
          </p:nvSpPr>
          <p:spPr>
            <a:xfrm>
              <a:off x="1764051" y="3649845"/>
              <a:ext cx="304303" cy="15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5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MS PGothic" pitchFamily="34"/>
                </a:rPr>
                <a:t>NW1</a:t>
              </a: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6937F24F-2F6F-C767-4A43-5BF5A1EABA83}"/>
                </a:ext>
              </a:extLst>
            </p:cNvPr>
            <p:cNvSpPr/>
            <p:nvPr/>
          </p:nvSpPr>
          <p:spPr>
            <a:xfrm>
              <a:off x="5233248" y="2695011"/>
              <a:ext cx="1737039" cy="1584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7072"/>
                <a:gd name="f7" fmla="val 1766802"/>
                <a:gd name="f8" fmla="val 1748901"/>
                <a:gd name="f9" fmla="val 407167"/>
                <a:gd name="f10" fmla="val 1735766"/>
                <a:gd name="f11" fmla="val 210196"/>
                <a:gd name="f12" fmla="val 1816847"/>
                <a:gd name="f13" fmla="val 292963"/>
                <a:gd name="f14" fmla="val 1713390"/>
                <a:gd name="f15" fmla="val 298192"/>
                <a:gd name="f16" fmla="val 1706854"/>
                <a:gd name="f17" fmla="val 304800"/>
                <a:gd name="f18" fmla="val 1701553"/>
                <a:gd name="f19" fmla="val 310719"/>
                <a:gd name="f20" fmla="val 1695635"/>
                <a:gd name="f21" fmla="val 307760"/>
                <a:gd name="f22" fmla="val 1674920"/>
                <a:gd name="f23" fmla="val 305945"/>
                <a:gd name="f24" fmla="val 1654010"/>
                <a:gd name="f25" fmla="val 301841"/>
                <a:gd name="f26" fmla="val 1633491"/>
                <a:gd name="f27" fmla="val 300006"/>
                <a:gd name="f28" fmla="val 1624315"/>
                <a:gd name="f29" fmla="val 286346"/>
                <a:gd name="f30" fmla="val 1613475"/>
                <a:gd name="f31" fmla="val 1606858"/>
                <a:gd name="f32" fmla="val 303633"/>
                <a:gd name="f33" fmla="val 1596188"/>
                <a:gd name="f34" fmla="val 322506"/>
                <a:gd name="f35" fmla="val 1600680"/>
                <a:gd name="f36" fmla="val 337352"/>
                <a:gd name="f37" fmla="val 1597981"/>
                <a:gd name="f38" fmla="val 355062"/>
                <a:gd name="f39" fmla="val 1594761"/>
                <a:gd name="f40" fmla="val 372685"/>
                <a:gd name="f41" fmla="val 1590662"/>
                <a:gd name="f42" fmla="val 390618"/>
                <a:gd name="f43" fmla="val 1589103"/>
                <a:gd name="f44" fmla="val 440822"/>
                <a:gd name="f45" fmla="val 1584737"/>
                <a:gd name="f46" fmla="val 491231"/>
                <a:gd name="f47" fmla="val 1583184"/>
                <a:gd name="f48" fmla="val 541538"/>
                <a:gd name="f49" fmla="val 1580225"/>
                <a:gd name="f50" fmla="val 550416"/>
                <a:gd name="f51" fmla="val 1577266"/>
                <a:gd name="f52" fmla="val 559991"/>
                <a:gd name="f53" fmla="val 1575893"/>
                <a:gd name="f54" fmla="val 568171"/>
                <a:gd name="f55" fmla="val 1571348"/>
                <a:gd name="f56" fmla="val 586825"/>
                <a:gd name="f57" fmla="val 1560985"/>
                <a:gd name="f58" fmla="val 621437"/>
                <a:gd name="f59" fmla="val 1535837"/>
                <a:gd name="f60" fmla="val 627355"/>
                <a:gd name="f61" fmla="val 1526959"/>
                <a:gd name="f62" fmla="val 637869"/>
                <a:gd name="f63" fmla="val 1519791"/>
                <a:gd name="f64" fmla="val 639192"/>
                <a:gd name="f65" fmla="val 1509204"/>
                <a:gd name="f66" fmla="val 645872"/>
                <a:gd name="f67" fmla="val 1455765"/>
                <a:gd name="f68" fmla="val 630439"/>
                <a:gd name="f69" fmla="val 1466120"/>
                <a:gd name="f70" fmla="val 594804"/>
                <a:gd name="f71" fmla="val 1455938"/>
                <a:gd name="f72" fmla="val 585806"/>
                <a:gd name="f73" fmla="val 1453367"/>
                <a:gd name="f74" fmla="val 577049"/>
                <a:gd name="f75" fmla="val 1450019"/>
                <a:gd name="f76" fmla="val 1447060"/>
                <a:gd name="f77" fmla="val 562253"/>
                <a:gd name="f78" fmla="val 1435223"/>
                <a:gd name="f79" fmla="val 557757"/>
                <a:gd name="f80" fmla="val 1422561"/>
                <a:gd name="f81" fmla="val 1411550"/>
                <a:gd name="f82" fmla="val 517920"/>
                <a:gd name="f83" fmla="val 1362807"/>
                <a:gd name="f84" fmla="val 544388"/>
                <a:gd name="f85" fmla="val 1428980"/>
                <a:gd name="f86" fmla="val 523783"/>
                <a:gd name="f87" fmla="val 1367161"/>
                <a:gd name="f88" fmla="val 601451"/>
                <a:gd name="f89" fmla="val 1315383"/>
                <a:gd name="f90" fmla="val 517662"/>
                <a:gd name="f91" fmla="val 1364700"/>
                <a:gd name="f92" fmla="val 719091"/>
                <a:gd name="f93" fmla="val 1340528"/>
                <a:gd name="f94" fmla="val 737673"/>
                <a:gd name="f95" fmla="val 1338298"/>
                <a:gd name="f96" fmla="val 772357"/>
                <a:gd name="f97" fmla="val 1322773"/>
                <a:gd name="f98" fmla="val 793296"/>
                <a:gd name="f99" fmla="val 1301835"/>
                <a:gd name="f100" fmla="val 791307"/>
                <a:gd name="f101" fmla="val 1309119"/>
                <a:gd name="f102" fmla="val 798990"/>
                <a:gd name="f103" fmla="val 1278384"/>
                <a:gd name="f104" fmla="val 802650"/>
                <a:gd name="f105" fmla="val 1263745"/>
                <a:gd name="f106" fmla="val 798208"/>
                <a:gd name="f107" fmla="val 1245588"/>
                <a:gd name="f108" fmla="val 807868"/>
                <a:gd name="f109" fmla="val 1233996"/>
                <a:gd name="f110" fmla="val 815679"/>
                <a:gd name="f111" fmla="val 1224623"/>
                <a:gd name="f112" fmla="val 831542"/>
                <a:gd name="f113" fmla="val 1228077"/>
                <a:gd name="f114" fmla="val 843379"/>
                <a:gd name="f115" fmla="val 1225118"/>
                <a:gd name="f116" fmla="val 880454"/>
                <a:gd name="f117" fmla="val 1200402"/>
                <a:gd name="f118" fmla="val 880465"/>
                <a:gd name="f119" fmla="val 1192013"/>
                <a:gd name="f120" fmla="val 941033"/>
                <a:gd name="f121" fmla="val 1216241"/>
                <a:gd name="f122" fmla="val 950939"/>
                <a:gd name="f123" fmla="val 1220204"/>
                <a:gd name="f124" fmla="val 950456"/>
                <a:gd name="f125" fmla="val 1236209"/>
                <a:gd name="f126" fmla="val 958788"/>
                <a:gd name="f127" fmla="val 1242874"/>
                <a:gd name="f128" fmla="val 966095"/>
                <a:gd name="f129" fmla="val 1248720"/>
                <a:gd name="f130" fmla="val 976543"/>
                <a:gd name="f131" fmla="val 1248792"/>
                <a:gd name="f132" fmla="val 985421"/>
                <a:gd name="f133" fmla="val 1251751"/>
                <a:gd name="f134" fmla="val 997983"/>
                <a:gd name="f135" fmla="val 1248611"/>
                <a:gd name="f136" fmla="val 1039901"/>
                <a:gd name="f137" fmla="val 1242363"/>
                <a:gd name="f138" fmla="val 1047565"/>
                <a:gd name="f139" fmla="val 1083047"/>
                <a:gd name="f140" fmla="val 1145284"/>
                <a:gd name="f141" fmla="val 1025286"/>
                <a:gd name="f142" fmla="val 1173361"/>
                <a:gd name="f143" fmla="val 1083076"/>
                <a:gd name="f144" fmla="val 1154097"/>
                <a:gd name="f145" fmla="val 1095928"/>
                <a:gd name="f146" fmla="val 1155525"/>
                <a:gd name="f147" fmla="val 1164215"/>
                <a:gd name="f148" fmla="val 1174412"/>
                <a:gd name="f149" fmla="val 1189608"/>
                <a:gd name="f150" fmla="val 1197939"/>
                <a:gd name="f151" fmla="val 1147432"/>
                <a:gd name="f152" fmla="val 1202591"/>
                <a:gd name="f153" fmla="val 1137007"/>
                <a:gd name="f154" fmla="val 1207363"/>
                <a:gd name="f155" fmla="val 1127464"/>
                <a:gd name="f156" fmla="val 1211548"/>
                <a:gd name="f157" fmla="val 1119094"/>
                <a:gd name="f158" fmla="val 1213282"/>
                <a:gd name="f159" fmla="val 1109709"/>
                <a:gd name="f160" fmla="val 1100831"/>
                <a:gd name="f161" fmla="val 1088994"/>
                <a:gd name="f162" fmla="val 1217515"/>
                <a:gd name="f163" fmla="val 1072088"/>
                <a:gd name="f164" fmla="val 1065320"/>
                <a:gd name="f165" fmla="val 1187059"/>
                <a:gd name="f166" fmla="val 1051784"/>
                <a:gd name="f167" fmla="val 1159492"/>
                <a:gd name="f168" fmla="val 1055282"/>
                <a:gd name="f169" fmla="val 1136342"/>
                <a:gd name="f170" fmla="val 1099587"/>
                <a:gd name="f171" fmla="val 1035313"/>
                <a:gd name="f172" fmla="val 1117495"/>
                <a:gd name="f173" fmla="val 1043878"/>
                <a:gd name="f174" fmla="val 1020932"/>
                <a:gd name="f175" fmla="val 967666"/>
                <a:gd name="f176" fmla="val 1062361"/>
                <a:gd name="f177" fmla="val 1061634"/>
                <a:gd name="f178" fmla="val 948819"/>
                <a:gd name="f179" fmla="val 1056443"/>
                <a:gd name="f180" fmla="val 1038687"/>
                <a:gd name="f181" fmla="val 914400"/>
                <a:gd name="f182" fmla="val 1041646"/>
                <a:gd name="f183" fmla="val 905522"/>
                <a:gd name="f184" fmla="val 1041574"/>
                <a:gd name="f185" fmla="val 894956"/>
                <a:gd name="f186" fmla="val 887767"/>
                <a:gd name="f187" fmla="val 1066049"/>
                <a:gd name="f188" fmla="val 865586"/>
                <a:gd name="f189" fmla="val 1084542"/>
                <a:gd name="f190" fmla="val 859446"/>
                <a:gd name="f191" fmla="val 852256"/>
                <a:gd name="f192" fmla="val 1165049"/>
                <a:gd name="f193" fmla="val 836445"/>
                <a:gd name="f194" fmla="val 1221368"/>
                <a:gd name="f195" fmla="val 831958"/>
                <a:gd name="f196" fmla="val 1278385"/>
                <a:gd name="f197" fmla="val 825623"/>
                <a:gd name="f198" fmla="val 1425936"/>
                <a:gd name="f199" fmla="val 828306"/>
                <a:gd name="f200" fmla="val 1701818"/>
                <a:gd name="f201" fmla="val 847873"/>
                <a:gd name="f202" fmla="val 1890944"/>
                <a:gd name="f203" fmla="val 1900238"/>
                <a:gd name="f204" fmla="val 824530"/>
                <a:gd name="f205" fmla="val 1908699"/>
                <a:gd name="f206" fmla="val 819705"/>
                <a:gd name="f207" fmla="val 1917577"/>
                <a:gd name="f208" fmla="val 816746"/>
                <a:gd name="f209" fmla="val 1923495"/>
                <a:gd name="f210" fmla="val 810827"/>
                <a:gd name="f211" fmla="val 1934841"/>
                <a:gd name="f212" fmla="val 807346"/>
                <a:gd name="f213" fmla="val 1935332"/>
                <a:gd name="f214" fmla="val 1937944"/>
                <a:gd name="f215" fmla="val 754580"/>
                <a:gd name="f216" fmla="val 1931367"/>
                <a:gd name="f217" fmla="val 710040"/>
                <a:gd name="f218" fmla="val 1926454"/>
                <a:gd name="f219" fmla="val 665825"/>
                <a:gd name="f220" fmla="val 1925421"/>
                <a:gd name="f221" fmla="val 656524"/>
                <a:gd name="f222" fmla="val 1922392"/>
                <a:gd name="f223" fmla="val 647216"/>
                <a:gd name="f224" fmla="val 1913271"/>
                <a:gd name="f225" fmla="val 632015"/>
                <a:gd name="f226" fmla="val 1905740"/>
                <a:gd name="f227" fmla="val 1899821"/>
                <a:gd name="f228" fmla="val 1892601"/>
                <a:gd name="f229" fmla="val 599774"/>
                <a:gd name="f230" fmla="val 1890399"/>
                <a:gd name="f231" fmla="val 585382"/>
                <a:gd name="f232" fmla="val 1873188"/>
                <a:gd name="f233" fmla="val 1865643"/>
                <a:gd name="f234" fmla="val 560627"/>
                <a:gd name="f235" fmla="val 1855433"/>
                <a:gd name="f236" fmla="val 556334"/>
                <a:gd name="f237" fmla="val 1846555"/>
                <a:gd name="f238" fmla="val 1837579"/>
                <a:gd name="f239" fmla="val 536951"/>
                <a:gd name="f240" fmla="val 1819922"/>
                <a:gd name="f241" fmla="val 515526"/>
                <a:gd name="f242" fmla="val 497150"/>
                <a:gd name="f243" fmla="val 487792"/>
                <a:gd name="f244" fmla="val 1821493"/>
                <a:gd name="f245" fmla="val 476363"/>
                <a:gd name="f246" fmla="val 1828800"/>
                <a:gd name="f247" fmla="val 470517"/>
                <a:gd name="f248" fmla="val 1838328"/>
                <a:gd name="f249" fmla="val 462895"/>
                <a:gd name="f250" fmla="val 1852474"/>
                <a:gd name="f251" fmla="val 464598"/>
                <a:gd name="f252" fmla="val 1864311"/>
                <a:gd name="f253" fmla="val 461639"/>
                <a:gd name="f254" fmla="val 1885025"/>
                <a:gd name="f255" fmla="val 1906603"/>
                <a:gd name="f256" fmla="val 463900"/>
                <a:gd name="f257" fmla="val 1934395"/>
                <a:gd name="f258" fmla="val 473164"/>
                <a:gd name="f259" fmla="val 1937674"/>
                <a:gd name="f260" fmla="val 483043"/>
                <a:gd name="f261" fmla="val 1944210"/>
                <a:gd name="f262" fmla="val 488272"/>
                <a:gd name="f263" fmla="val 1952542"/>
                <a:gd name="f264" fmla="val 494937"/>
                <a:gd name="f265" fmla="val 1962512"/>
                <a:gd name="f266" fmla="val 499362"/>
                <a:gd name="f267" fmla="val 1970843"/>
                <a:gd name="f268" fmla="val 506027"/>
                <a:gd name="f269" fmla="val 1988913"/>
                <a:gd name="f270" fmla="val 520483"/>
                <a:gd name="f271" fmla="val 1993171"/>
                <a:gd name="f272" fmla="val 530643"/>
                <a:gd name="f273" fmla="val 2006353"/>
                <a:gd name="f274" fmla="val 2018190"/>
                <a:gd name="f275" fmla="val 547457"/>
                <a:gd name="f276" fmla="val 2032336"/>
                <a:gd name="f277" fmla="val 549160"/>
                <a:gd name="f278" fmla="val 2041864"/>
                <a:gd name="f279" fmla="val 2072059"/>
                <a:gd name="f280" fmla="val 517382"/>
                <a:gd name="f281" fmla="val 2012330"/>
                <a:gd name="f282" fmla="val 470880"/>
                <a:gd name="f283" fmla="val 2086252"/>
                <a:gd name="f284" fmla="val 2186784"/>
                <a:gd name="f285" fmla="val 449072"/>
                <a:gd name="f286" fmla="val 2133534"/>
                <a:gd name="f287" fmla="val 455135"/>
                <a:gd name="f288" fmla="val 2246051"/>
                <a:gd name="f289" fmla="val 443884"/>
                <a:gd name="f290" fmla="val 2272601"/>
                <a:gd name="f291" fmla="val 435034"/>
                <a:gd name="f292" fmla="val 2287523"/>
                <a:gd name="f293" fmla="val 433179"/>
                <a:gd name="f294" fmla="val 2308194"/>
                <a:gd name="f295" fmla="val 408373"/>
                <a:gd name="f296" fmla="val 2314185"/>
                <a:gd name="f297" fmla="val 401184"/>
                <a:gd name="f298" fmla="val 2314113"/>
                <a:gd name="f299" fmla="val 381740"/>
                <a:gd name="f300" fmla="val 328474"/>
                <a:gd name="f301" fmla="val 2313252"/>
                <a:gd name="f302" fmla="val 275050"/>
                <a:gd name="f303" fmla="val 221942"/>
                <a:gd name="f304" fmla="val 2307307"/>
                <a:gd name="f305" fmla="val 212626"/>
                <a:gd name="f306" fmla="val 2301347"/>
                <a:gd name="f307" fmla="val 204444"/>
                <a:gd name="f308" fmla="val 2299317"/>
                <a:gd name="f309" fmla="val 195309"/>
                <a:gd name="f310" fmla="val 2295412"/>
                <a:gd name="f311" fmla="val 177737"/>
                <a:gd name="f312" fmla="val 2291256"/>
                <a:gd name="f313" fmla="val 160025"/>
                <a:gd name="f314" fmla="val 2290439"/>
                <a:gd name="f315" fmla="val 142043"/>
                <a:gd name="f316" fmla="val 2288289"/>
                <a:gd name="f317" fmla="val 94744"/>
                <a:gd name="f318" fmla="val 47348"/>
                <a:gd name="f319" fmla="+- 0 0 -90"/>
                <a:gd name="f320" fmla="*/ f3 1 2317072"/>
                <a:gd name="f321" fmla="*/ f4 1 1766802"/>
                <a:gd name="f322" fmla="+- f7 0 f5"/>
                <a:gd name="f323" fmla="+- f6 0 f5"/>
                <a:gd name="f324" fmla="*/ f319 f0 1"/>
                <a:gd name="f325" fmla="*/ f323 1 2317072"/>
                <a:gd name="f326" fmla="*/ f322 1 1766802"/>
                <a:gd name="f327" fmla="*/ 0 f323 1"/>
                <a:gd name="f328" fmla="*/ 1748901 f322 1"/>
                <a:gd name="f329" fmla="*/ 292963 f323 1"/>
                <a:gd name="f330" fmla="*/ 1713390 f322 1"/>
                <a:gd name="f331" fmla="*/ 310719 f323 1"/>
                <a:gd name="f332" fmla="*/ 1695635 f322 1"/>
                <a:gd name="f333" fmla="*/ 301841 f323 1"/>
                <a:gd name="f334" fmla="*/ 1633491 f322 1"/>
                <a:gd name="f335" fmla="*/ 1606858 f322 1"/>
                <a:gd name="f336" fmla="*/ 337352 f323 1"/>
                <a:gd name="f337" fmla="*/ 1597981 f322 1"/>
                <a:gd name="f338" fmla="*/ 390618 f323 1"/>
                <a:gd name="f339" fmla="*/ 1589103 f322 1"/>
                <a:gd name="f340" fmla="*/ 541538 f323 1"/>
                <a:gd name="f341" fmla="*/ 1580225 f322 1"/>
                <a:gd name="f342" fmla="*/ 568171 f323 1"/>
                <a:gd name="f343" fmla="*/ 1571348 f322 1"/>
                <a:gd name="f344" fmla="*/ 621437 f323 1"/>
                <a:gd name="f345" fmla="*/ 1535837 f322 1"/>
                <a:gd name="f346" fmla="*/ 639192 f323 1"/>
                <a:gd name="f347" fmla="*/ 1509204 f322 1"/>
                <a:gd name="f348" fmla="*/ 594804 f323 1"/>
                <a:gd name="f349" fmla="*/ 1455938 f322 1"/>
                <a:gd name="f350" fmla="*/ 1447060 f322 1"/>
                <a:gd name="f351" fmla="*/ 550416 f323 1"/>
                <a:gd name="f352" fmla="*/ 1411550 f322 1"/>
                <a:gd name="f353" fmla="*/ 523783 f323 1"/>
                <a:gd name="f354" fmla="*/ 1367161 f322 1"/>
                <a:gd name="f355" fmla="*/ 719091 f323 1"/>
                <a:gd name="f356" fmla="*/ 1340528 f322 1"/>
                <a:gd name="f357" fmla="*/ 772357 f323 1"/>
                <a:gd name="f358" fmla="*/ 1322773 f322 1"/>
                <a:gd name="f359" fmla="*/ 798990 f323 1"/>
                <a:gd name="f360" fmla="*/ 1278384 f322 1"/>
                <a:gd name="f361" fmla="*/ 807868 f323 1"/>
                <a:gd name="f362" fmla="*/ 1233996 f322 1"/>
                <a:gd name="f363" fmla="*/ 843379 f323 1"/>
                <a:gd name="f364" fmla="*/ 1225118 f322 1"/>
                <a:gd name="f365" fmla="*/ 941033 f323 1"/>
                <a:gd name="f366" fmla="*/ 1216241 f322 1"/>
                <a:gd name="f367" fmla="*/ 958788 f323 1"/>
                <a:gd name="f368" fmla="*/ 1242874 f322 1"/>
                <a:gd name="f369" fmla="*/ 985421 f323 1"/>
                <a:gd name="f370" fmla="*/ 1251751 f322 1"/>
                <a:gd name="f371" fmla="*/ 1047565 f323 1"/>
                <a:gd name="f372" fmla="*/ 1083076 f323 1"/>
                <a:gd name="f373" fmla="*/ 1154097 f322 1"/>
                <a:gd name="f374" fmla="*/ 1189608 f323 1"/>
                <a:gd name="f375" fmla="*/ 1207363 f323 1"/>
                <a:gd name="f376" fmla="*/ 1127464 f322 1"/>
                <a:gd name="f377" fmla="*/ 1216241 f323 1"/>
                <a:gd name="f378" fmla="*/ 1100831 f322 1"/>
                <a:gd name="f379" fmla="*/ 1065320 f322 1"/>
                <a:gd name="f380" fmla="*/ 1136342 f323 1"/>
                <a:gd name="f381" fmla="*/ 1047565 f322 1"/>
                <a:gd name="f382" fmla="*/ 1020932 f322 1"/>
                <a:gd name="f383" fmla="*/ 1065320 f323 1"/>
                <a:gd name="f384" fmla="*/ 967666 f322 1"/>
                <a:gd name="f385" fmla="*/ 1056443 f323 1"/>
                <a:gd name="f386" fmla="*/ 941033 f322 1"/>
                <a:gd name="f387" fmla="*/ 1038687 f323 1"/>
                <a:gd name="f388" fmla="*/ 914400 f322 1"/>
                <a:gd name="f389" fmla="*/ 887767 f322 1"/>
                <a:gd name="f390" fmla="*/ 1109709 f323 1"/>
                <a:gd name="f391" fmla="*/ 852256 f322 1"/>
                <a:gd name="f392" fmla="*/ 1278385 f323 1"/>
                <a:gd name="f393" fmla="*/ 825623 f322 1"/>
                <a:gd name="f394" fmla="*/ 1890944 f323 1"/>
                <a:gd name="f395" fmla="*/ 1917577 f323 1"/>
                <a:gd name="f396" fmla="*/ 816746 f322 1"/>
                <a:gd name="f397" fmla="*/ 1935332 f323 1"/>
                <a:gd name="f398" fmla="*/ 798990 f322 1"/>
                <a:gd name="f399" fmla="*/ 1926454 f323 1"/>
                <a:gd name="f400" fmla="*/ 665825 f322 1"/>
                <a:gd name="f401" fmla="*/ 639192 f322 1"/>
                <a:gd name="f402" fmla="*/ 1899821 f323 1"/>
                <a:gd name="f403" fmla="*/ 621437 f322 1"/>
                <a:gd name="f404" fmla="*/ 1873188 f323 1"/>
                <a:gd name="f405" fmla="*/ 568171 f322 1"/>
                <a:gd name="f406" fmla="*/ 1846555 f323 1"/>
                <a:gd name="f407" fmla="*/ 550416 f322 1"/>
                <a:gd name="f408" fmla="*/ 1819922 f323 1"/>
                <a:gd name="f409" fmla="*/ 497150 f322 1"/>
                <a:gd name="f410" fmla="*/ 1828800 f323 1"/>
                <a:gd name="f411" fmla="*/ 470517 f322 1"/>
                <a:gd name="f412" fmla="*/ 1864311 f323 1"/>
                <a:gd name="f413" fmla="*/ 461639 f322 1"/>
                <a:gd name="f414" fmla="*/ 1944210 f323 1"/>
                <a:gd name="f415" fmla="*/ 488272 f322 1"/>
                <a:gd name="f416" fmla="*/ 1970843 f323 1"/>
                <a:gd name="f417" fmla="*/ 506027 f322 1"/>
                <a:gd name="f418" fmla="*/ 2006353 f323 1"/>
                <a:gd name="f419" fmla="*/ 2041864 f323 1"/>
                <a:gd name="f420" fmla="*/ 541538 f322 1"/>
                <a:gd name="f421" fmla="*/ 2086252 f323 1"/>
                <a:gd name="f422" fmla="*/ 2246051 f323 1"/>
                <a:gd name="f423" fmla="*/ 443884 f322 1"/>
                <a:gd name="f424" fmla="*/ 2308194 f323 1"/>
                <a:gd name="f425" fmla="*/ 408373 f322 1"/>
                <a:gd name="f426" fmla="*/ 2317072 f323 1"/>
                <a:gd name="f427" fmla="*/ 381740 f322 1"/>
                <a:gd name="f428" fmla="*/ 221942 f322 1"/>
                <a:gd name="f429" fmla="*/ 2299317 f323 1"/>
                <a:gd name="f430" fmla="*/ 195309 f322 1"/>
                <a:gd name="f431" fmla="*/ 2290439 f323 1"/>
                <a:gd name="f432" fmla="*/ 142043 f322 1"/>
                <a:gd name="f433" fmla="*/ 0 f322 1"/>
                <a:gd name="f434" fmla="*/ f324 1 f2"/>
                <a:gd name="f435" fmla="*/ f327 1 2317072"/>
                <a:gd name="f436" fmla="*/ f328 1 1766802"/>
                <a:gd name="f437" fmla="*/ f329 1 2317072"/>
                <a:gd name="f438" fmla="*/ f330 1 1766802"/>
                <a:gd name="f439" fmla="*/ f331 1 2317072"/>
                <a:gd name="f440" fmla="*/ f332 1 1766802"/>
                <a:gd name="f441" fmla="*/ f333 1 2317072"/>
                <a:gd name="f442" fmla="*/ f334 1 1766802"/>
                <a:gd name="f443" fmla="*/ f335 1 1766802"/>
                <a:gd name="f444" fmla="*/ f336 1 2317072"/>
                <a:gd name="f445" fmla="*/ f337 1 1766802"/>
                <a:gd name="f446" fmla="*/ f338 1 2317072"/>
                <a:gd name="f447" fmla="*/ f339 1 1766802"/>
                <a:gd name="f448" fmla="*/ f340 1 2317072"/>
                <a:gd name="f449" fmla="*/ f341 1 1766802"/>
                <a:gd name="f450" fmla="*/ f342 1 2317072"/>
                <a:gd name="f451" fmla="*/ f343 1 1766802"/>
                <a:gd name="f452" fmla="*/ f344 1 2317072"/>
                <a:gd name="f453" fmla="*/ f345 1 1766802"/>
                <a:gd name="f454" fmla="*/ f346 1 2317072"/>
                <a:gd name="f455" fmla="*/ f347 1 1766802"/>
                <a:gd name="f456" fmla="*/ f348 1 2317072"/>
                <a:gd name="f457" fmla="*/ f349 1 1766802"/>
                <a:gd name="f458" fmla="*/ f350 1 1766802"/>
                <a:gd name="f459" fmla="*/ f351 1 2317072"/>
                <a:gd name="f460" fmla="*/ f352 1 1766802"/>
                <a:gd name="f461" fmla="*/ f353 1 2317072"/>
                <a:gd name="f462" fmla="*/ f354 1 1766802"/>
                <a:gd name="f463" fmla="*/ f355 1 2317072"/>
                <a:gd name="f464" fmla="*/ f356 1 1766802"/>
                <a:gd name="f465" fmla="*/ f357 1 2317072"/>
                <a:gd name="f466" fmla="*/ f358 1 1766802"/>
                <a:gd name="f467" fmla="*/ f359 1 2317072"/>
                <a:gd name="f468" fmla="*/ f360 1 1766802"/>
                <a:gd name="f469" fmla="*/ f361 1 2317072"/>
                <a:gd name="f470" fmla="*/ f362 1 1766802"/>
                <a:gd name="f471" fmla="*/ f363 1 2317072"/>
                <a:gd name="f472" fmla="*/ f364 1 1766802"/>
                <a:gd name="f473" fmla="*/ f365 1 2317072"/>
                <a:gd name="f474" fmla="*/ f366 1 1766802"/>
                <a:gd name="f475" fmla="*/ f367 1 2317072"/>
                <a:gd name="f476" fmla="*/ f368 1 1766802"/>
                <a:gd name="f477" fmla="*/ f369 1 2317072"/>
                <a:gd name="f478" fmla="*/ f370 1 1766802"/>
                <a:gd name="f479" fmla="*/ f371 1 2317072"/>
                <a:gd name="f480" fmla="*/ f372 1 2317072"/>
                <a:gd name="f481" fmla="*/ f373 1 1766802"/>
                <a:gd name="f482" fmla="*/ f374 1 2317072"/>
                <a:gd name="f483" fmla="*/ f375 1 2317072"/>
                <a:gd name="f484" fmla="*/ f376 1 1766802"/>
                <a:gd name="f485" fmla="*/ f377 1 2317072"/>
                <a:gd name="f486" fmla="*/ f378 1 1766802"/>
                <a:gd name="f487" fmla="*/ f379 1 1766802"/>
                <a:gd name="f488" fmla="*/ f380 1 2317072"/>
                <a:gd name="f489" fmla="*/ f381 1 1766802"/>
                <a:gd name="f490" fmla="*/ f382 1 1766802"/>
                <a:gd name="f491" fmla="*/ f383 1 2317072"/>
                <a:gd name="f492" fmla="*/ f384 1 1766802"/>
                <a:gd name="f493" fmla="*/ f385 1 2317072"/>
                <a:gd name="f494" fmla="*/ f386 1 1766802"/>
                <a:gd name="f495" fmla="*/ f387 1 2317072"/>
                <a:gd name="f496" fmla="*/ f388 1 1766802"/>
                <a:gd name="f497" fmla="*/ f389 1 1766802"/>
                <a:gd name="f498" fmla="*/ f390 1 2317072"/>
                <a:gd name="f499" fmla="*/ f391 1 1766802"/>
                <a:gd name="f500" fmla="*/ f392 1 2317072"/>
                <a:gd name="f501" fmla="*/ f393 1 1766802"/>
                <a:gd name="f502" fmla="*/ f394 1 2317072"/>
                <a:gd name="f503" fmla="*/ f395 1 2317072"/>
                <a:gd name="f504" fmla="*/ f396 1 1766802"/>
                <a:gd name="f505" fmla="*/ f397 1 2317072"/>
                <a:gd name="f506" fmla="*/ f398 1 1766802"/>
                <a:gd name="f507" fmla="*/ f399 1 2317072"/>
                <a:gd name="f508" fmla="*/ f400 1 1766802"/>
                <a:gd name="f509" fmla="*/ f401 1 1766802"/>
                <a:gd name="f510" fmla="*/ f402 1 2317072"/>
                <a:gd name="f511" fmla="*/ f403 1 1766802"/>
                <a:gd name="f512" fmla="*/ f404 1 2317072"/>
                <a:gd name="f513" fmla="*/ f405 1 1766802"/>
                <a:gd name="f514" fmla="*/ f406 1 2317072"/>
                <a:gd name="f515" fmla="*/ f407 1 1766802"/>
                <a:gd name="f516" fmla="*/ f408 1 2317072"/>
                <a:gd name="f517" fmla="*/ f409 1 1766802"/>
                <a:gd name="f518" fmla="*/ f410 1 2317072"/>
                <a:gd name="f519" fmla="*/ f411 1 1766802"/>
                <a:gd name="f520" fmla="*/ f412 1 2317072"/>
                <a:gd name="f521" fmla="*/ f413 1 1766802"/>
                <a:gd name="f522" fmla="*/ f414 1 2317072"/>
                <a:gd name="f523" fmla="*/ f415 1 1766802"/>
                <a:gd name="f524" fmla="*/ f416 1 2317072"/>
                <a:gd name="f525" fmla="*/ f417 1 1766802"/>
                <a:gd name="f526" fmla="*/ f418 1 2317072"/>
                <a:gd name="f527" fmla="*/ f419 1 2317072"/>
                <a:gd name="f528" fmla="*/ f420 1 1766802"/>
                <a:gd name="f529" fmla="*/ f421 1 2317072"/>
                <a:gd name="f530" fmla="*/ f422 1 2317072"/>
                <a:gd name="f531" fmla="*/ f423 1 1766802"/>
                <a:gd name="f532" fmla="*/ f424 1 2317072"/>
                <a:gd name="f533" fmla="*/ f425 1 1766802"/>
                <a:gd name="f534" fmla="*/ f426 1 2317072"/>
                <a:gd name="f535" fmla="*/ f427 1 1766802"/>
                <a:gd name="f536" fmla="*/ f428 1 1766802"/>
                <a:gd name="f537" fmla="*/ f429 1 2317072"/>
                <a:gd name="f538" fmla="*/ f430 1 1766802"/>
                <a:gd name="f539" fmla="*/ f431 1 2317072"/>
                <a:gd name="f540" fmla="*/ f432 1 1766802"/>
                <a:gd name="f541" fmla="*/ f433 1 1766802"/>
                <a:gd name="f542" fmla="*/ f5 1 f325"/>
                <a:gd name="f543" fmla="*/ f6 1 f325"/>
                <a:gd name="f544" fmla="*/ f5 1 f326"/>
                <a:gd name="f545" fmla="*/ f7 1 f326"/>
                <a:gd name="f546" fmla="+- f434 0 f1"/>
                <a:gd name="f547" fmla="*/ f435 1 f325"/>
                <a:gd name="f548" fmla="*/ f436 1 f326"/>
                <a:gd name="f549" fmla="*/ f437 1 f325"/>
                <a:gd name="f550" fmla="*/ f438 1 f326"/>
                <a:gd name="f551" fmla="*/ f439 1 f325"/>
                <a:gd name="f552" fmla="*/ f440 1 f326"/>
                <a:gd name="f553" fmla="*/ f441 1 f325"/>
                <a:gd name="f554" fmla="*/ f442 1 f326"/>
                <a:gd name="f555" fmla="*/ f443 1 f326"/>
                <a:gd name="f556" fmla="*/ f444 1 f325"/>
                <a:gd name="f557" fmla="*/ f445 1 f326"/>
                <a:gd name="f558" fmla="*/ f446 1 f325"/>
                <a:gd name="f559" fmla="*/ f447 1 f326"/>
                <a:gd name="f560" fmla="*/ f448 1 f325"/>
                <a:gd name="f561" fmla="*/ f449 1 f326"/>
                <a:gd name="f562" fmla="*/ f450 1 f325"/>
                <a:gd name="f563" fmla="*/ f451 1 f326"/>
                <a:gd name="f564" fmla="*/ f452 1 f325"/>
                <a:gd name="f565" fmla="*/ f453 1 f326"/>
                <a:gd name="f566" fmla="*/ f454 1 f325"/>
                <a:gd name="f567" fmla="*/ f455 1 f326"/>
                <a:gd name="f568" fmla="*/ f456 1 f325"/>
                <a:gd name="f569" fmla="*/ f457 1 f326"/>
                <a:gd name="f570" fmla="*/ f458 1 f326"/>
                <a:gd name="f571" fmla="*/ f459 1 f325"/>
                <a:gd name="f572" fmla="*/ f460 1 f326"/>
                <a:gd name="f573" fmla="*/ f461 1 f325"/>
                <a:gd name="f574" fmla="*/ f462 1 f326"/>
                <a:gd name="f575" fmla="*/ f463 1 f325"/>
                <a:gd name="f576" fmla="*/ f464 1 f326"/>
                <a:gd name="f577" fmla="*/ f465 1 f325"/>
                <a:gd name="f578" fmla="*/ f466 1 f326"/>
                <a:gd name="f579" fmla="*/ f467 1 f325"/>
                <a:gd name="f580" fmla="*/ f468 1 f326"/>
                <a:gd name="f581" fmla="*/ f469 1 f325"/>
                <a:gd name="f582" fmla="*/ f470 1 f326"/>
                <a:gd name="f583" fmla="*/ f471 1 f325"/>
                <a:gd name="f584" fmla="*/ f472 1 f326"/>
                <a:gd name="f585" fmla="*/ f473 1 f325"/>
                <a:gd name="f586" fmla="*/ f474 1 f326"/>
                <a:gd name="f587" fmla="*/ f475 1 f325"/>
                <a:gd name="f588" fmla="*/ f476 1 f326"/>
                <a:gd name="f589" fmla="*/ f477 1 f325"/>
                <a:gd name="f590" fmla="*/ f478 1 f326"/>
                <a:gd name="f591" fmla="*/ f479 1 f325"/>
                <a:gd name="f592" fmla="*/ f480 1 f325"/>
                <a:gd name="f593" fmla="*/ f481 1 f326"/>
                <a:gd name="f594" fmla="*/ f482 1 f325"/>
                <a:gd name="f595" fmla="*/ f483 1 f325"/>
                <a:gd name="f596" fmla="*/ f484 1 f326"/>
                <a:gd name="f597" fmla="*/ f485 1 f325"/>
                <a:gd name="f598" fmla="*/ f486 1 f326"/>
                <a:gd name="f599" fmla="*/ f487 1 f326"/>
                <a:gd name="f600" fmla="*/ f488 1 f325"/>
                <a:gd name="f601" fmla="*/ f489 1 f326"/>
                <a:gd name="f602" fmla="*/ f490 1 f326"/>
                <a:gd name="f603" fmla="*/ f491 1 f325"/>
                <a:gd name="f604" fmla="*/ f492 1 f326"/>
                <a:gd name="f605" fmla="*/ f493 1 f325"/>
                <a:gd name="f606" fmla="*/ f494 1 f326"/>
                <a:gd name="f607" fmla="*/ f495 1 f325"/>
                <a:gd name="f608" fmla="*/ f496 1 f326"/>
                <a:gd name="f609" fmla="*/ f497 1 f326"/>
                <a:gd name="f610" fmla="*/ f498 1 f325"/>
                <a:gd name="f611" fmla="*/ f499 1 f326"/>
                <a:gd name="f612" fmla="*/ f500 1 f325"/>
                <a:gd name="f613" fmla="*/ f501 1 f326"/>
                <a:gd name="f614" fmla="*/ f502 1 f325"/>
                <a:gd name="f615" fmla="*/ f503 1 f325"/>
                <a:gd name="f616" fmla="*/ f504 1 f326"/>
                <a:gd name="f617" fmla="*/ f505 1 f325"/>
                <a:gd name="f618" fmla="*/ f506 1 f326"/>
                <a:gd name="f619" fmla="*/ f507 1 f325"/>
                <a:gd name="f620" fmla="*/ f508 1 f326"/>
                <a:gd name="f621" fmla="*/ f509 1 f326"/>
                <a:gd name="f622" fmla="*/ f510 1 f325"/>
                <a:gd name="f623" fmla="*/ f511 1 f326"/>
                <a:gd name="f624" fmla="*/ f512 1 f325"/>
                <a:gd name="f625" fmla="*/ f513 1 f326"/>
                <a:gd name="f626" fmla="*/ f514 1 f325"/>
                <a:gd name="f627" fmla="*/ f515 1 f326"/>
                <a:gd name="f628" fmla="*/ f516 1 f325"/>
                <a:gd name="f629" fmla="*/ f517 1 f326"/>
                <a:gd name="f630" fmla="*/ f518 1 f325"/>
                <a:gd name="f631" fmla="*/ f519 1 f326"/>
                <a:gd name="f632" fmla="*/ f520 1 f325"/>
                <a:gd name="f633" fmla="*/ f521 1 f326"/>
                <a:gd name="f634" fmla="*/ f522 1 f325"/>
                <a:gd name="f635" fmla="*/ f523 1 f326"/>
                <a:gd name="f636" fmla="*/ f524 1 f325"/>
                <a:gd name="f637" fmla="*/ f525 1 f326"/>
                <a:gd name="f638" fmla="*/ f526 1 f325"/>
                <a:gd name="f639" fmla="*/ f527 1 f325"/>
                <a:gd name="f640" fmla="*/ f528 1 f326"/>
                <a:gd name="f641" fmla="*/ f529 1 f325"/>
                <a:gd name="f642" fmla="*/ f530 1 f325"/>
                <a:gd name="f643" fmla="*/ f531 1 f326"/>
                <a:gd name="f644" fmla="*/ f532 1 f325"/>
                <a:gd name="f645" fmla="*/ f533 1 f326"/>
                <a:gd name="f646" fmla="*/ f534 1 f325"/>
                <a:gd name="f647" fmla="*/ f535 1 f326"/>
                <a:gd name="f648" fmla="*/ f536 1 f326"/>
                <a:gd name="f649" fmla="*/ f537 1 f325"/>
                <a:gd name="f650" fmla="*/ f538 1 f326"/>
                <a:gd name="f651" fmla="*/ f539 1 f325"/>
                <a:gd name="f652" fmla="*/ f540 1 f326"/>
                <a:gd name="f653" fmla="*/ f541 1 f326"/>
                <a:gd name="f654" fmla="*/ f542 f320 1"/>
                <a:gd name="f655" fmla="*/ f543 f320 1"/>
                <a:gd name="f656" fmla="*/ f545 f321 1"/>
                <a:gd name="f657" fmla="*/ f544 f321 1"/>
                <a:gd name="f658" fmla="*/ f547 f320 1"/>
                <a:gd name="f659" fmla="*/ f548 f321 1"/>
                <a:gd name="f660" fmla="*/ f549 f320 1"/>
                <a:gd name="f661" fmla="*/ f550 f321 1"/>
                <a:gd name="f662" fmla="*/ f551 f320 1"/>
                <a:gd name="f663" fmla="*/ f552 f321 1"/>
                <a:gd name="f664" fmla="*/ f553 f320 1"/>
                <a:gd name="f665" fmla="*/ f554 f321 1"/>
                <a:gd name="f666" fmla="*/ f555 f321 1"/>
                <a:gd name="f667" fmla="*/ f556 f320 1"/>
                <a:gd name="f668" fmla="*/ f557 f321 1"/>
                <a:gd name="f669" fmla="*/ f558 f320 1"/>
                <a:gd name="f670" fmla="*/ f559 f321 1"/>
                <a:gd name="f671" fmla="*/ f560 f320 1"/>
                <a:gd name="f672" fmla="*/ f561 f321 1"/>
                <a:gd name="f673" fmla="*/ f562 f320 1"/>
                <a:gd name="f674" fmla="*/ f563 f321 1"/>
                <a:gd name="f675" fmla="*/ f564 f320 1"/>
                <a:gd name="f676" fmla="*/ f565 f321 1"/>
                <a:gd name="f677" fmla="*/ f566 f320 1"/>
                <a:gd name="f678" fmla="*/ f567 f321 1"/>
                <a:gd name="f679" fmla="*/ f568 f320 1"/>
                <a:gd name="f680" fmla="*/ f569 f321 1"/>
                <a:gd name="f681" fmla="*/ f570 f321 1"/>
                <a:gd name="f682" fmla="*/ f571 f320 1"/>
                <a:gd name="f683" fmla="*/ f572 f321 1"/>
                <a:gd name="f684" fmla="*/ f573 f320 1"/>
                <a:gd name="f685" fmla="*/ f574 f321 1"/>
                <a:gd name="f686" fmla="*/ f575 f320 1"/>
                <a:gd name="f687" fmla="*/ f576 f321 1"/>
                <a:gd name="f688" fmla="*/ f577 f320 1"/>
                <a:gd name="f689" fmla="*/ f578 f321 1"/>
                <a:gd name="f690" fmla="*/ f579 f320 1"/>
                <a:gd name="f691" fmla="*/ f580 f321 1"/>
                <a:gd name="f692" fmla="*/ f581 f320 1"/>
                <a:gd name="f693" fmla="*/ f582 f321 1"/>
                <a:gd name="f694" fmla="*/ f583 f320 1"/>
                <a:gd name="f695" fmla="*/ f584 f321 1"/>
                <a:gd name="f696" fmla="*/ f585 f320 1"/>
                <a:gd name="f697" fmla="*/ f586 f321 1"/>
                <a:gd name="f698" fmla="*/ f587 f320 1"/>
                <a:gd name="f699" fmla="*/ f588 f321 1"/>
                <a:gd name="f700" fmla="*/ f589 f320 1"/>
                <a:gd name="f701" fmla="*/ f590 f321 1"/>
                <a:gd name="f702" fmla="*/ f591 f320 1"/>
                <a:gd name="f703" fmla="*/ f592 f320 1"/>
                <a:gd name="f704" fmla="*/ f593 f321 1"/>
                <a:gd name="f705" fmla="*/ f594 f320 1"/>
                <a:gd name="f706" fmla="*/ f595 f320 1"/>
                <a:gd name="f707" fmla="*/ f596 f321 1"/>
                <a:gd name="f708" fmla="*/ f597 f320 1"/>
                <a:gd name="f709" fmla="*/ f598 f321 1"/>
                <a:gd name="f710" fmla="*/ f599 f321 1"/>
                <a:gd name="f711" fmla="*/ f600 f320 1"/>
                <a:gd name="f712" fmla="*/ f601 f321 1"/>
                <a:gd name="f713" fmla="*/ f602 f321 1"/>
                <a:gd name="f714" fmla="*/ f603 f320 1"/>
                <a:gd name="f715" fmla="*/ f604 f321 1"/>
                <a:gd name="f716" fmla="*/ f605 f320 1"/>
                <a:gd name="f717" fmla="*/ f606 f321 1"/>
                <a:gd name="f718" fmla="*/ f607 f320 1"/>
                <a:gd name="f719" fmla="*/ f608 f321 1"/>
                <a:gd name="f720" fmla="*/ f609 f321 1"/>
                <a:gd name="f721" fmla="*/ f610 f320 1"/>
                <a:gd name="f722" fmla="*/ f611 f321 1"/>
                <a:gd name="f723" fmla="*/ f612 f320 1"/>
                <a:gd name="f724" fmla="*/ f613 f321 1"/>
                <a:gd name="f725" fmla="*/ f614 f320 1"/>
                <a:gd name="f726" fmla="*/ f615 f320 1"/>
                <a:gd name="f727" fmla="*/ f616 f321 1"/>
                <a:gd name="f728" fmla="*/ f617 f320 1"/>
                <a:gd name="f729" fmla="*/ f618 f321 1"/>
                <a:gd name="f730" fmla="*/ f619 f320 1"/>
                <a:gd name="f731" fmla="*/ f620 f321 1"/>
                <a:gd name="f732" fmla="*/ f621 f321 1"/>
                <a:gd name="f733" fmla="*/ f622 f320 1"/>
                <a:gd name="f734" fmla="*/ f623 f321 1"/>
                <a:gd name="f735" fmla="*/ f624 f320 1"/>
                <a:gd name="f736" fmla="*/ f625 f321 1"/>
                <a:gd name="f737" fmla="*/ f626 f320 1"/>
                <a:gd name="f738" fmla="*/ f627 f321 1"/>
                <a:gd name="f739" fmla="*/ f628 f320 1"/>
                <a:gd name="f740" fmla="*/ f629 f321 1"/>
                <a:gd name="f741" fmla="*/ f630 f320 1"/>
                <a:gd name="f742" fmla="*/ f631 f321 1"/>
                <a:gd name="f743" fmla="*/ f632 f320 1"/>
                <a:gd name="f744" fmla="*/ f633 f321 1"/>
                <a:gd name="f745" fmla="*/ f634 f320 1"/>
                <a:gd name="f746" fmla="*/ f635 f321 1"/>
                <a:gd name="f747" fmla="*/ f636 f320 1"/>
                <a:gd name="f748" fmla="*/ f637 f321 1"/>
                <a:gd name="f749" fmla="*/ f638 f320 1"/>
                <a:gd name="f750" fmla="*/ f639 f320 1"/>
                <a:gd name="f751" fmla="*/ f640 f321 1"/>
                <a:gd name="f752" fmla="*/ f641 f320 1"/>
                <a:gd name="f753" fmla="*/ f642 f320 1"/>
                <a:gd name="f754" fmla="*/ f643 f321 1"/>
                <a:gd name="f755" fmla="*/ f644 f320 1"/>
                <a:gd name="f756" fmla="*/ f645 f321 1"/>
                <a:gd name="f757" fmla="*/ f646 f320 1"/>
                <a:gd name="f758" fmla="*/ f647 f321 1"/>
                <a:gd name="f759" fmla="*/ f648 f321 1"/>
                <a:gd name="f760" fmla="*/ f649 f320 1"/>
                <a:gd name="f761" fmla="*/ f650 f321 1"/>
                <a:gd name="f762" fmla="*/ f651 f320 1"/>
                <a:gd name="f763" fmla="*/ f652 f321 1"/>
                <a:gd name="f764" fmla="*/ f653 f3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6">
                  <a:pos x="f658" y="f659"/>
                </a:cxn>
                <a:cxn ang="f546">
                  <a:pos x="f660" y="f661"/>
                </a:cxn>
                <a:cxn ang="f546">
                  <a:pos x="f662" y="f663"/>
                </a:cxn>
                <a:cxn ang="f546">
                  <a:pos x="f664" y="f665"/>
                </a:cxn>
                <a:cxn ang="f546">
                  <a:pos x="f660" y="f666"/>
                </a:cxn>
                <a:cxn ang="f546">
                  <a:pos x="f667" y="f668"/>
                </a:cxn>
                <a:cxn ang="f546">
                  <a:pos x="f669" y="f670"/>
                </a:cxn>
                <a:cxn ang="f546">
                  <a:pos x="f671" y="f672"/>
                </a:cxn>
                <a:cxn ang="f546">
                  <a:pos x="f673" y="f674"/>
                </a:cxn>
                <a:cxn ang="f546">
                  <a:pos x="f675" y="f676"/>
                </a:cxn>
                <a:cxn ang="f546">
                  <a:pos x="f677" y="f678"/>
                </a:cxn>
                <a:cxn ang="f546">
                  <a:pos x="f679" y="f680"/>
                </a:cxn>
                <a:cxn ang="f546">
                  <a:pos x="f673" y="f681"/>
                </a:cxn>
                <a:cxn ang="f546">
                  <a:pos x="f682" y="f683"/>
                </a:cxn>
                <a:cxn ang="f546">
                  <a:pos x="f684" y="f685"/>
                </a:cxn>
                <a:cxn ang="f546">
                  <a:pos x="f686" y="f687"/>
                </a:cxn>
                <a:cxn ang="f546">
                  <a:pos x="f688" y="f689"/>
                </a:cxn>
                <a:cxn ang="f546">
                  <a:pos x="f690" y="f691"/>
                </a:cxn>
                <a:cxn ang="f546">
                  <a:pos x="f692" y="f693"/>
                </a:cxn>
                <a:cxn ang="f546">
                  <a:pos x="f694" y="f695"/>
                </a:cxn>
                <a:cxn ang="f546">
                  <a:pos x="f696" y="f697"/>
                </a:cxn>
                <a:cxn ang="f546">
                  <a:pos x="f698" y="f699"/>
                </a:cxn>
                <a:cxn ang="f546">
                  <a:pos x="f700" y="f701"/>
                </a:cxn>
                <a:cxn ang="f546">
                  <a:pos x="f702" y="f695"/>
                </a:cxn>
                <a:cxn ang="f546">
                  <a:pos x="f703" y="f704"/>
                </a:cxn>
                <a:cxn ang="f546">
                  <a:pos x="f705" y="f704"/>
                </a:cxn>
                <a:cxn ang="f546">
                  <a:pos x="f706" y="f707"/>
                </a:cxn>
                <a:cxn ang="f546">
                  <a:pos x="f708" y="f709"/>
                </a:cxn>
                <a:cxn ang="f546">
                  <a:pos x="f706" y="f710"/>
                </a:cxn>
                <a:cxn ang="f546">
                  <a:pos x="f711" y="f712"/>
                </a:cxn>
                <a:cxn ang="f546">
                  <a:pos x="f703" y="f713"/>
                </a:cxn>
                <a:cxn ang="f546">
                  <a:pos x="f714" y="f715"/>
                </a:cxn>
                <a:cxn ang="f546">
                  <a:pos x="f716" y="f717"/>
                </a:cxn>
                <a:cxn ang="f546">
                  <a:pos x="f718" y="f719"/>
                </a:cxn>
                <a:cxn ang="f546">
                  <a:pos x="f702" y="f720"/>
                </a:cxn>
                <a:cxn ang="f546">
                  <a:pos x="f721" y="f722"/>
                </a:cxn>
                <a:cxn ang="f546">
                  <a:pos x="f723" y="f724"/>
                </a:cxn>
                <a:cxn ang="f546">
                  <a:pos x="f725" y="f724"/>
                </a:cxn>
                <a:cxn ang="f546">
                  <a:pos x="f726" y="f727"/>
                </a:cxn>
                <a:cxn ang="f546">
                  <a:pos x="f728" y="f729"/>
                </a:cxn>
                <a:cxn ang="f546">
                  <a:pos x="f730" y="f731"/>
                </a:cxn>
                <a:cxn ang="f546">
                  <a:pos x="f726" y="f732"/>
                </a:cxn>
                <a:cxn ang="f546">
                  <a:pos x="f733" y="f734"/>
                </a:cxn>
                <a:cxn ang="f546">
                  <a:pos x="f735" y="f736"/>
                </a:cxn>
                <a:cxn ang="f546">
                  <a:pos x="f737" y="f738"/>
                </a:cxn>
                <a:cxn ang="f546">
                  <a:pos x="f739" y="f740"/>
                </a:cxn>
                <a:cxn ang="f546">
                  <a:pos x="f741" y="f742"/>
                </a:cxn>
                <a:cxn ang="f546">
                  <a:pos x="f743" y="f744"/>
                </a:cxn>
                <a:cxn ang="f546">
                  <a:pos x="f730" y="f742"/>
                </a:cxn>
                <a:cxn ang="f546">
                  <a:pos x="f745" y="f746"/>
                </a:cxn>
                <a:cxn ang="f546">
                  <a:pos x="f747" y="f748"/>
                </a:cxn>
                <a:cxn ang="f546">
                  <a:pos x="f749" y="f738"/>
                </a:cxn>
                <a:cxn ang="f546">
                  <a:pos x="f750" y="f751"/>
                </a:cxn>
                <a:cxn ang="f546">
                  <a:pos x="f752" y="f744"/>
                </a:cxn>
                <a:cxn ang="f546">
                  <a:pos x="f753" y="f754"/>
                </a:cxn>
                <a:cxn ang="f546">
                  <a:pos x="f755" y="f756"/>
                </a:cxn>
                <a:cxn ang="f546">
                  <a:pos x="f757" y="f758"/>
                </a:cxn>
                <a:cxn ang="f546">
                  <a:pos x="f755" y="f759"/>
                </a:cxn>
                <a:cxn ang="f546">
                  <a:pos x="f760" y="f761"/>
                </a:cxn>
                <a:cxn ang="f546">
                  <a:pos x="f762" y="f763"/>
                </a:cxn>
                <a:cxn ang="f546">
                  <a:pos x="f762" y="f764"/>
                </a:cxn>
              </a:cxnLst>
              <a:rect l="f654" t="f657" r="f655" b="f656"/>
              <a:pathLst>
                <a:path w="2317072" h="176680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13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54" y="f76"/>
                  </a:cubicBezTo>
                  <a:cubicBezTo>
                    <a:pt x="f77" y="f78"/>
                    <a:pt x="f79" y="f80"/>
                    <a:pt x="f5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15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4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21" y="f160"/>
                  </a:cubicBezTo>
                  <a:cubicBezTo>
                    <a:pt x="f158" y="f161"/>
                    <a:pt x="f162" y="f163"/>
                    <a:pt x="f154" y="f164"/>
                  </a:cubicBezTo>
                  <a:cubicBezTo>
                    <a:pt x="f165" y="f166"/>
                    <a:pt x="f167" y="f168"/>
                    <a:pt x="f169" y="f138"/>
                  </a:cubicBezTo>
                  <a:cubicBezTo>
                    <a:pt x="f170" y="f171"/>
                    <a:pt x="f172" y="f173"/>
                    <a:pt x="f143" y="f174"/>
                  </a:cubicBezTo>
                  <a:lnTo>
                    <a:pt x="f164" y="f175"/>
                  </a:lnTo>
                  <a:cubicBezTo>
                    <a:pt x="f176" y="f126"/>
                    <a:pt x="f177" y="f178"/>
                    <a:pt x="f179" y="f120"/>
                  </a:cubicBezTo>
                  <a:lnTo>
                    <a:pt x="f180" y="f181"/>
                  </a:lnTo>
                  <a:cubicBezTo>
                    <a:pt x="f182" y="f183"/>
                    <a:pt x="f184" y="f185"/>
                    <a:pt x="f138" y="f186"/>
                  </a:cubicBezTo>
                  <a:cubicBezTo>
                    <a:pt x="f187" y="f188"/>
                    <a:pt x="f189" y="f190"/>
                    <a:pt x="f159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7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102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07" y="f64"/>
                  </a:cubicBezTo>
                  <a:cubicBezTo>
                    <a:pt x="f224" y="f225"/>
                    <a:pt x="f226" y="f60"/>
                    <a:pt x="f227" y="f58"/>
                  </a:cubicBezTo>
                  <a:cubicBezTo>
                    <a:pt x="f228" y="f229"/>
                    <a:pt x="f230" y="f231"/>
                    <a:pt x="f232" y="f54"/>
                  </a:cubicBezTo>
                  <a:cubicBezTo>
                    <a:pt x="f233" y="f234"/>
                    <a:pt x="f235" y="f236"/>
                    <a:pt x="f237" y="f50"/>
                  </a:cubicBezTo>
                  <a:cubicBezTo>
                    <a:pt x="f238" y="f239"/>
                    <a:pt x="f240" y="f241"/>
                    <a:pt x="f240" y="f242"/>
                  </a:cubicBezTo>
                  <a:cubicBezTo>
                    <a:pt x="f240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1"/>
                    <a:pt x="f255" y="f256"/>
                    <a:pt x="f218" y="f247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50"/>
                  </a:cubicBezTo>
                  <a:cubicBezTo>
                    <a:pt x="f274" y="f275"/>
                    <a:pt x="f276" y="f277"/>
                    <a:pt x="f278" y="f48"/>
                  </a:cubicBezTo>
                  <a:cubicBezTo>
                    <a:pt x="f279" y="f280"/>
                    <a:pt x="f281" y="f282"/>
                    <a:pt x="f283" y="f25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42"/>
                    <a:pt x="f6" y="f299"/>
                  </a:cubicBezTo>
                  <a:cubicBezTo>
                    <a:pt x="f298" y="f300"/>
                    <a:pt x="f301" y="f302"/>
                    <a:pt x="f294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4" y="f318"/>
                    <a:pt x="f314" y="f5"/>
                  </a:cubicBezTo>
                </a:path>
              </a:pathLst>
            </a:custGeom>
            <a:noFill/>
            <a:ln w="38103" cap="flat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5143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9" name="TextBox 121">
            <a:extLst>
              <a:ext uri="{FF2B5EF4-FFF2-40B4-BE49-F238E27FC236}">
                <a16:creationId xmlns:a16="http://schemas.microsoft.com/office/drawing/2014/main" id="{68DA4352-867C-2B57-947E-4227E72B35D1}"/>
              </a:ext>
            </a:extLst>
          </p:cNvPr>
          <p:cNvSpPr txBox="1"/>
          <p:nvPr/>
        </p:nvSpPr>
        <p:spPr>
          <a:xfrm>
            <a:off x="6276167" y="3981261"/>
            <a:ext cx="1103315" cy="3079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5143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</a:rPr>
              <a:t>East Locality</a:t>
            </a:r>
          </a:p>
        </p:txBody>
      </p:sp>
      <p:sp>
        <p:nvSpPr>
          <p:cNvPr id="10" name="Star: 5 Points 17718">
            <a:extLst>
              <a:ext uri="{FF2B5EF4-FFF2-40B4-BE49-F238E27FC236}">
                <a16:creationId xmlns:a16="http://schemas.microsoft.com/office/drawing/2014/main" id="{F185330A-B5A8-E5D5-3112-DD3C46963786}"/>
              </a:ext>
            </a:extLst>
          </p:cNvPr>
          <p:cNvSpPr/>
          <p:nvPr/>
        </p:nvSpPr>
        <p:spPr>
          <a:xfrm>
            <a:off x="5680920" y="864546"/>
            <a:ext cx="162525" cy="1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val 19098"/>
              <a:gd name="f11" fmla="+- 0 0 -27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+- 1080000 f1 0"/>
              <a:gd name="f18" fmla="+- 18360000 f1 0"/>
              <a:gd name="f19" fmla="+- 20520000 f1 0"/>
              <a:gd name="f20" fmla="+- 3240000 f1 0"/>
              <a:gd name="f21" fmla="*/ f11 f0 1"/>
              <a:gd name="f22" fmla="*/ f12 f0 1"/>
              <a:gd name="f23" fmla="*/ f13 f0 1"/>
              <a:gd name="f24" fmla="?: f14 f3 1"/>
              <a:gd name="f25" fmla="?: f15 f4 1"/>
              <a:gd name="f26" fmla="?: f16 f5 1"/>
              <a:gd name="f27" fmla="+- f17 0 f1"/>
              <a:gd name="f28" fmla="+- f18 0 f1"/>
              <a:gd name="f29" fmla="+- f19 0 f1"/>
              <a:gd name="f30" fmla="+- f20 0 f1"/>
              <a:gd name="f31" fmla="*/ f21 1 f2"/>
              <a:gd name="f32" fmla="*/ f22 1 f2"/>
              <a:gd name="f33" fmla="*/ f23 1 f2"/>
              <a:gd name="f34" fmla="*/ f24 1 21600"/>
              <a:gd name="f35" fmla="*/ f25 1 21600"/>
              <a:gd name="f36" fmla="*/ 21600 f24 1"/>
              <a:gd name="f37" fmla="*/ 21600 f25 1"/>
              <a:gd name="f38" fmla="+- f27 f1 0"/>
              <a:gd name="f39" fmla="+- f28 f1 0"/>
              <a:gd name="f40" fmla="+- f29 f1 0"/>
              <a:gd name="f41" fmla="+- f30 f1 0"/>
              <a:gd name="f42" fmla="+- f31 0 f1"/>
              <a:gd name="f43" fmla="+- f32 0 f1"/>
              <a:gd name="f44" fmla="+- f33 0 f1"/>
              <a:gd name="f45" fmla="min f35 f34"/>
              <a:gd name="f46" fmla="*/ f36 1 f26"/>
              <a:gd name="f47" fmla="*/ f37 1 f26"/>
              <a:gd name="f48" fmla="*/ f38 f7 1"/>
              <a:gd name="f49" fmla="*/ f39 f7 1"/>
              <a:gd name="f50" fmla="*/ f40 f7 1"/>
              <a:gd name="f51" fmla="*/ f41 f7 1"/>
              <a:gd name="f52" fmla="val f46"/>
              <a:gd name="f53" fmla="val f47"/>
              <a:gd name="f54" fmla="*/ f48 1 f0"/>
              <a:gd name="f55" fmla="*/ f49 1 f0"/>
              <a:gd name="f56" fmla="*/ f50 1 f0"/>
              <a:gd name="f57" fmla="*/ f51 1 f0"/>
              <a:gd name="f58" fmla="*/ f6 f45 1"/>
              <a:gd name="f59" fmla="+- f53 0 f6"/>
              <a:gd name="f60" fmla="+- f52 0 f6"/>
              <a:gd name="f61" fmla="+- 0 0 f54"/>
              <a:gd name="f62" fmla="+- 0 0 f55"/>
              <a:gd name="f63" fmla="+- 0 0 f56"/>
              <a:gd name="f64" fmla="+- 0 0 f57"/>
              <a:gd name="f65" fmla="*/ f59 1 2"/>
              <a:gd name="f66" fmla="*/ f60 1 2"/>
              <a:gd name="f67" fmla="+- 0 0 f61"/>
              <a:gd name="f68" fmla="+- 0 0 f62"/>
              <a:gd name="f69" fmla="+- 0 0 f63"/>
              <a:gd name="f70" fmla="+- 0 0 f64"/>
              <a:gd name="f71" fmla="+- f6 f65 0"/>
              <a:gd name="f72" fmla="+- f6 f66 0"/>
              <a:gd name="f73" fmla="*/ f66 f8 1"/>
              <a:gd name="f74" fmla="*/ f65 f9 1"/>
              <a:gd name="f75" fmla="*/ f67 f0 1"/>
              <a:gd name="f76" fmla="*/ f68 f0 1"/>
              <a:gd name="f77" fmla="*/ f69 f0 1"/>
              <a:gd name="f78" fmla="*/ f70 f0 1"/>
              <a:gd name="f79" fmla="*/ f73 1 100000"/>
              <a:gd name="f80" fmla="*/ f74 1 100000"/>
              <a:gd name="f81" fmla="*/ f71 f9 1"/>
              <a:gd name="f82" fmla="*/ f75 1 f7"/>
              <a:gd name="f83" fmla="*/ f76 1 f7"/>
              <a:gd name="f84" fmla="*/ f77 1 f7"/>
              <a:gd name="f85" fmla="*/ f78 1 f7"/>
              <a:gd name="f86" fmla="*/ f72 f45 1"/>
              <a:gd name="f87" fmla="+- f82 0 f1"/>
              <a:gd name="f88" fmla="+- f83 0 f1"/>
              <a:gd name="f89" fmla="+- f84 0 f1"/>
              <a:gd name="f90" fmla="+- f85 0 f1"/>
              <a:gd name="f91" fmla="*/ f81 1 100000"/>
              <a:gd name="f92" fmla="*/ f79 f10 1"/>
              <a:gd name="f93" fmla="*/ f80 f10 1"/>
              <a:gd name="f94" fmla="cos 1 f87"/>
              <a:gd name="f95" fmla="cos 1 f88"/>
              <a:gd name="f96" fmla="sin 1 f87"/>
              <a:gd name="f97" fmla="sin 1 f88"/>
              <a:gd name="f98" fmla="cos 1 f89"/>
              <a:gd name="f99" fmla="cos 1 f90"/>
              <a:gd name="f100" fmla="sin 1 f90"/>
              <a:gd name="f101" fmla="sin 1 f89"/>
              <a:gd name="f102" fmla="*/ f92 1 50000"/>
              <a:gd name="f103" fmla="*/ f93 1 50000"/>
              <a:gd name="f104" fmla="+- 0 0 f94"/>
              <a:gd name="f105" fmla="+- 0 0 f95"/>
              <a:gd name="f106" fmla="+- 0 0 f96"/>
              <a:gd name="f107" fmla="+- 0 0 f97"/>
              <a:gd name="f108" fmla="+- 0 0 f98"/>
              <a:gd name="f109" fmla="+- 0 0 f99"/>
              <a:gd name="f110" fmla="+- 0 0 f100"/>
              <a:gd name="f111" fmla="+- 0 0 f101"/>
              <a:gd name="f112" fmla="+- f91 f103 0"/>
              <a:gd name="f113" fmla="+- 0 0 f104"/>
              <a:gd name="f114" fmla="+- 0 0 f105"/>
              <a:gd name="f115" fmla="+- 0 0 f106"/>
              <a:gd name="f116" fmla="+- 0 0 f107"/>
              <a:gd name="f117" fmla="+- 0 0 f108"/>
              <a:gd name="f118" fmla="+- 0 0 f109"/>
              <a:gd name="f119" fmla="+- 0 0 f110"/>
              <a:gd name="f120" fmla="+- 0 0 f111"/>
              <a:gd name="f121" fmla="*/ f112 f45 1"/>
              <a:gd name="f122" fmla="val f113"/>
              <a:gd name="f123" fmla="val f114"/>
              <a:gd name="f124" fmla="val f115"/>
              <a:gd name="f125" fmla="val f116"/>
              <a:gd name="f126" fmla="val f117"/>
              <a:gd name="f127" fmla="val f118"/>
              <a:gd name="f128" fmla="val f119"/>
              <a:gd name="f129" fmla="val f120"/>
              <a:gd name="f130" fmla="*/ f122 f79 1"/>
              <a:gd name="f131" fmla="*/ f123 f79 1"/>
              <a:gd name="f132" fmla="*/ f124 f80 1"/>
              <a:gd name="f133" fmla="*/ f125 f80 1"/>
              <a:gd name="f134" fmla="*/ f126 f102 1"/>
              <a:gd name="f135" fmla="*/ f127 f102 1"/>
              <a:gd name="f136" fmla="*/ f128 f103 1"/>
              <a:gd name="f137" fmla="*/ f129 f103 1"/>
              <a:gd name="f138" fmla="+- f72 0 f130"/>
              <a:gd name="f139" fmla="+- f72 0 f131"/>
              <a:gd name="f140" fmla="+- f72 f131 0"/>
              <a:gd name="f141" fmla="+- f72 f130 0"/>
              <a:gd name="f142" fmla="+- f91 0 f132"/>
              <a:gd name="f143" fmla="+- f91 0 f133"/>
              <a:gd name="f144" fmla="+- f72 0 f134"/>
              <a:gd name="f145" fmla="+- f72 0 f135"/>
              <a:gd name="f146" fmla="+- f72 f135 0"/>
              <a:gd name="f147" fmla="+- f72 f134 0"/>
              <a:gd name="f148" fmla="+- f91 0 f136"/>
              <a:gd name="f149" fmla="+- f91 0 f137"/>
              <a:gd name="f150" fmla="*/ f144 f45 1"/>
              <a:gd name="f151" fmla="*/ f148 f45 1"/>
              <a:gd name="f152" fmla="*/ f147 f45 1"/>
              <a:gd name="f153" fmla="*/ f138 f45 1"/>
              <a:gd name="f154" fmla="*/ f142 f45 1"/>
              <a:gd name="f155" fmla="*/ f145 f45 1"/>
              <a:gd name="f156" fmla="*/ f146 f45 1"/>
              <a:gd name="f157" fmla="*/ f141 f45 1"/>
              <a:gd name="f158" fmla="*/ f149 f45 1"/>
              <a:gd name="f159" fmla="*/ f140 f45 1"/>
              <a:gd name="f160" fmla="*/ f143 f45 1"/>
              <a:gd name="f161" fmla="*/ f139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153" y="f154"/>
              </a:cxn>
              <a:cxn ang="f43">
                <a:pos x="f161" y="f160"/>
              </a:cxn>
              <a:cxn ang="f43">
                <a:pos x="f159" y="f160"/>
              </a:cxn>
              <a:cxn ang="f44">
                <a:pos x="f157" y="f154"/>
              </a:cxn>
            </a:cxnLst>
            <a:rect l="f150" t="f151" r="f152" b="f121"/>
            <a:pathLst>
              <a:path>
                <a:moveTo>
                  <a:pt x="f153" y="f154"/>
                </a:moveTo>
                <a:lnTo>
                  <a:pt x="f155" y="f151"/>
                </a:lnTo>
                <a:lnTo>
                  <a:pt x="f86" y="f58"/>
                </a:lnTo>
                <a:lnTo>
                  <a:pt x="f156" y="f151"/>
                </a:lnTo>
                <a:lnTo>
                  <a:pt x="f157" y="f154"/>
                </a:lnTo>
                <a:lnTo>
                  <a:pt x="f152" y="f158"/>
                </a:lnTo>
                <a:lnTo>
                  <a:pt x="f159" y="f160"/>
                </a:lnTo>
                <a:lnTo>
                  <a:pt x="f86" y="f121"/>
                </a:lnTo>
                <a:lnTo>
                  <a:pt x="f161" y="f160"/>
                </a:lnTo>
                <a:lnTo>
                  <a:pt x="f150" y="f15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Box 17507">
            <a:extLst>
              <a:ext uri="{FF2B5EF4-FFF2-40B4-BE49-F238E27FC236}">
                <a16:creationId xmlns:a16="http://schemas.microsoft.com/office/drawing/2014/main" id="{F20920BC-8209-CDD4-F362-3EB3EA74296C}"/>
              </a:ext>
            </a:extLst>
          </p:cNvPr>
          <p:cNvSpPr txBox="1"/>
          <p:nvPr/>
        </p:nvSpPr>
        <p:spPr>
          <a:xfrm>
            <a:off x="6937068" y="186190"/>
            <a:ext cx="3221915" cy="307777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 </a:t>
            </a:r>
            <a:r>
              <a:rPr lang="en-GB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Marks Gate Community and Family  Hub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Star: 5 Points 17531">
            <a:extLst>
              <a:ext uri="{FF2B5EF4-FFF2-40B4-BE49-F238E27FC236}">
                <a16:creationId xmlns:a16="http://schemas.microsoft.com/office/drawing/2014/main" id="{9F4A60A1-D7F2-2F86-61D7-5D73467E26AE}"/>
              </a:ext>
            </a:extLst>
          </p:cNvPr>
          <p:cNvSpPr/>
          <p:nvPr/>
        </p:nvSpPr>
        <p:spPr>
          <a:xfrm>
            <a:off x="2918719" y="4539986"/>
            <a:ext cx="145590" cy="1687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val 19098"/>
              <a:gd name="f11" fmla="+- 0 0 -27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+- 1080000 f1 0"/>
              <a:gd name="f18" fmla="+- 18360000 f1 0"/>
              <a:gd name="f19" fmla="+- 20520000 f1 0"/>
              <a:gd name="f20" fmla="+- 3240000 f1 0"/>
              <a:gd name="f21" fmla="*/ f11 f0 1"/>
              <a:gd name="f22" fmla="*/ f12 f0 1"/>
              <a:gd name="f23" fmla="*/ f13 f0 1"/>
              <a:gd name="f24" fmla="?: f14 f3 1"/>
              <a:gd name="f25" fmla="?: f15 f4 1"/>
              <a:gd name="f26" fmla="?: f16 f5 1"/>
              <a:gd name="f27" fmla="+- f17 0 f1"/>
              <a:gd name="f28" fmla="+- f18 0 f1"/>
              <a:gd name="f29" fmla="+- f19 0 f1"/>
              <a:gd name="f30" fmla="+- f20 0 f1"/>
              <a:gd name="f31" fmla="*/ f21 1 f2"/>
              <a:gd name="f32" fmla="*/ f22 1 f2"/>
              <a:gd name="f33" fmla="*/ f23 1 f2"/>
              <a:gd name="f34" fmla="*/ f24 1 21600"/>
              <a:gd name="f35" fmla="*/ f25 1 21600"/>
              <a:gd name="f36" fmla="*/ 21600 f24 1"/>
              <a:gd name="f37" fmla="*/ 21600 f25 1"/>
              <a:gd name="f38" fmla="+- f27 f1 0"/>
              <a:gd name="f39" fmla="+- f28 f1 0"/>
              <a:gd name="f40" fmla="+- f29 f1 0"/>
              <a:gd name="f41" fmla="+- f30 f1 0"/>
              <a:gd name="f42" fmla="+- f31 0 f1"/>
              <a:gd name="f43" fmla="+- f32 0 f1"/>
              <a:gd name="f44" fmla="+- f33 0 f1"/>
              <a:gd name="f45" fmla="min f35 f34"/>
              <a:gd name="f46" fmla="*/ f36 1 f26"/>
              <a:gd name="f47" fmla="*/ f37 1 f26"/>
              <a:gd name="f48" fmla="*/ f38 f7 1"/>
              <a:gd name="f49" fmla="*/ f39 f7 1"/>
              <a:gd name="f50" fmla="*/ f40 f7 1"/>
              <a:gd name="f51" fmla="*/ f41 f7 1"/>
              <a:gd name="f52" fmla="val f46"/>
              <a:gd name="f53" fmla="val f47"/>
              <a:gd name="f54" fmla="*/ f48 1 f0"/>
              <a:gd name="f55" fmla="*/ f49 1 f0"/>
              <a:gd name="f56" fmla="*/ f50 1 f0"/>
              <a:gd name="f57" fmla="*/ f51 1 f0"/>
              <a:gd name="f58" fmla="*/ f6 f45 1"/>
              <a:gd name="f59" fmla="+- f53 0 f6"/>
              <a:gd name="f60" fmla="+- f52 0 f6"/>
              <a:gd name="f61" fmla="+- 0 0 f54"/>
              <a:gd name="f62" fmla="+- 0 0 f55"/>
              <a:gd name="f63" fmla="+- 0 0 f56"/>
              <a:gd name="f64" fmla="+- 0 0 f57"/>
              <a:gd name="f65" fmla="*/ f59 1 2"/>
              <a:gd name="f66" fmla="*/ f60 1 2"/>
              <a:gd name="f67" fmla="+- 0 0 f61"/>
              <a:gd name="f68" fmla="+- 0 0 f62"/>
              <a:gd name="f69" fmla="+- 0 0 f63"/>
              <a:gd name="f70" fmla="+- 0 0 f64"/>
              <a:gd name="f71" fmla="+- f6 f65 0"/>
              <a:gd name="f72" fmla="+- f6 f66 0"/>
              <a:gd name="f73" fmla="*/ f66 f8 1"/>
              <a:gd name="f74" fmla="*/ f65 f9 1"/>
              <a:gd name="f75" fmla="*/ f67 f0 1"/>
              <a:gd name="f76" fmla="*/ f68 f0 1"/>
              <a:gd name="f77" fmla="*/ f69 f0 1"/>
              <a:gd name="f78" fmla="*/ f70 f0 1"/>
              <a:gd name="f79" fmla="*/ f73 1 100000"/>
              <a:gd name="f80" fmla="*/ f74 1 100000"/>
              <a:gd name="f81" fmla="*/ f71 f9 1"/>
              <a:gd name="f82" fmla="*/ f75 1 f7"/>
              <a:gd name="f83" fmla="*/ f76 1 f7"/>
              <a:gd name="f84" fmla="*/ f77 1 f7"/>
              <a:gd name="f85" fmla="*/ f78 1 f7"/>
              <a:gd name="f86" fmla="*/ f72 f45 1"/>
              <a:gd name="f87" fmla="+- f82 0 f1"/>
              <a:gd name="f88" fmla="+- f83 0 f1"/>
              <a:gd name="f89" fmla="+- f84 0 f1"/>
              <a:gd name="f90" fmla="+- f85 0 f1"/>
              <a:gd name="f91" fmla="*/ f81 1 100000"/>
              <a:gd name="f92" fmla="*/ f79 f10 1"/>
              <a:gd name="f93" fmla="*/ f80 f10 1"/>
              <a:gd name="f94" fmla="cos 1 f87"/>
              <a:gd name="f95" fmla="cos 1 f88"/>
              <a:gd name="f96" fmla="sin 1 f87"/>
              <a:gd name="f97" fmla="sin 1 f88"/>
              <a:gd name="f98" fmla="cos 1 f89"/>
              <a:gd name="f99" fmla="cos 1 f90"/>
              <a:gd name="f100" fmla="sin 1 f90"/>
              <a:gd name="f101" fmla="sin 1 f89"/>
              <a:gd name="f102" fmla="*/ f92 1 50000"/>
              <a:gd name="f103" fmla="*/ f93 1 50000"/>
              <a:gd name="f104" fmla="+- 0 0 f94"/>
              <a:gd name="f105" fmla="+- 0 0 f95"/>
              <a:gd name="f106" fmla="+- 0 0 f96"/>
              <a:gd name="f107" fmla="+- 0 0 f97"/>
              <a:gd name="f108" fmla="+- 0 0 f98"/>
              <a:gd name="f109" fmla="+- 0 0 f99"/>
              <a:gd name="f110" fmla="+- 0 0 f100"/>
              <a:gd name="f111" fmla="+- 0 0 f101"/>
              <a:gd name="f112" fmla="+- f91 f103 0"/>
              <a:gd name="f113" fmla="+- 0 0 f104"/>
              <a:gd name="f114" fmla="+- 0 0 f105"/>
              <a:gd name="f115" fmla="+- 0 0 f106"/>
              <a:gd name="f116" fmla="+- 0 0 f107"/>
              <a:gd name="f117" fmla="+- 0 0 f108"/>
              <a:gd name="f118" fmla="+- 0 0 f109"/>
              <a:gd name="f119" fmla="+- 0 0 f110"/>
              <a:gd name="f120" fmla="+- 0 0 f111"/>
              <a:gd name="f121" fmla="*/ f112 f45 1"/>
              <a:gd name="f122" fmla="val f113"/>
              <a:gd name="f123" fmla="val f114"/>
              <a:gd name="f124" fmla="val f115"/>
              <a:gd name="f125" fmla="val f116"/>
              <a:gd name="f126" fmla="val f117"/>
              <a:gd name="f127" fmla="val f118"/>
              <a:gd name="f128" fmla="val f119"/>
              <a:gd name="f129" fmla="val f120"/>
              <a:gd name="f130" fmla="*/ f122 f79 1"/>
              <a:gd name="f131" fmla="*/ f123 f79 1"/>
              <a:gd name="f132" fmla="*/ f124 f80 1"/>
              <a:gd name="f133" fmla="*/ f125 f80 1"/>
              <a:gd name="f134" fmla="*/ f126 f102 1"/>
              <a:gd name="f135" fmla="*/ f127 f102 1"/>
              <a:gd name="f136" fmla="*/ f128 f103 1"/>
              <a:gd name="f137" fmla="*/ f129 f103 1"/>
              <a:gd name="f138" fmla="+- f72 0 f130"/>
              <a:gd name="f139" fmla="+- f72 0 f131"/>
              <a:gd name="f140" fmla="+- f72 f131 0"/>
              <a:gd name="f141" fmla="+- f72 f130 0"/>
              <a:gd name="f142" fmla="+- f91 0 f132"/>
              <a:gd name="f143" fmla="+- f91 0 f133"/>
              <a:gd name="f144" fmla="+- f72 0 f134"/>
              <a:gd name="f145" fmla="+- f72 0 f135"/>
              <a:gd name="f146" fmla="+- f72 f135 0"/>
              <a:gd name="f147" fmla="+- f72 f134 0"/>
              <a:gd name="f148" fmla="+- f91 0 f136"/>
              <a:gd name="f149" fmla="+- f91 0 f137"/>
              <a:gd name="f150" fmla="*/ f144 f45 1"/>
              <a:gd name="f151" fmla="*/ f148 f45 1"/>
              <a:gd name="f152" fmla="*/ f147 f45 1"/>
              <a:gd name="f153" fmla="*/ f138 f45 1"/>
              <a:gd name="f154" fmla="*/ f142 f45 1"/>
              <a:gd name="f155" fmla="*/ f145 f45 1"/>
              <a:gd name="f156" fmla="*/ f146 f45 1"/>
              <a:gd name="f157" fmla="*/ f141 f45 1"/>
              <a:gd name="f158" fmla="*/ f149 f45 1"/>
              <a:gd name="f159" fmla="*/ f140 f45 1"/>
              <a:gd name="f160" fmla="*/ f143 f45 1"/>
              <a:gd name="f161" fmla="*/ f139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153" y="f154"/>
              </a:cxn>
              <a:cxn ang="f43">
                <a:pos x="f161" y="f160"/>
              </a:cxn>
              <a:cxn ang="f43">
                <a:pos x="f159" y="f160"/>
              </a:cxn>
              <a:cxn ang="f44">
                <a:pos x="f157" y="f154"/>
              </a:cxn>
            </a:cxnLst>
            <a:rect l="f150" t="f151" r="f152" b="f121"/>
            <a:pathLst>
              <a:path>
                <a:moveTo>
                  <a:pt x="f153" y="f154"/>
                </a:moveTo>
                <a:lnTo>
                  <a:pt x="f155" y="f151"/>
                </a:lnTo>
                <a:lnTo>
                  <a:pt x="f86" y="f58"/>
                </a:lnTo>
                <a:lnTo>
                  <a:pt x="f156" y="f151"/>
                </a:lnTo>
                <a:lnTo>
                  <a:pt x="f157" y="f154"/>
                </a:lnTo>
                <a:lnTo>
                  <a:pt x="f152" y="f158"/>
                </a:lnTo>
                <a:lnTo>
                  <a:pt x="f159" y="f160"/>
                </a:lnTo>
                <a:lnTo>
                  <a:pt x="f86" y="f121"/>
                </a:lnTo>
                <a:lnTo>
                  <a:pt x="f161" y="f160"/>
                </a:lnTo>
                <a:lnTo>
                  <a:pt x="f150" y="f15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extBox 17533">
            <a:extLst>
              <a:ext uri="{FF2B5EF4-FFF2-40B4-BE49-F238E27FC236}">
                <a16:creationId xmlns:a16="http://schemas.microsoft.com/office/drawing/2014/main" id="{F331993F-D148-A982-0389-FE0989322E6D}"/>
              </a:ext>
            </a:extLst>
          </p:cNvPr>
          <p:cNvSpPr txBox="1"/>
          <p:nvPr/>
        </p:nvSpPr>
        <p:spPr>
          <a:xfrm>
            <a:off x="177064" y="1663622"/>
            <a:ext cx="2593567" cy="523219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 Barking Learning Centre and Family Hub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Star: 5 Points 17534">
            <a:extLst>
              <a:ext uri="{FF2B5EF4-FFF2-40B4-BE49-F238E27FC236}">
                <a16:creationId xmlns:a16="http://schemas.microsoft.com/office/drawing/2014/main" id="{ACA01214-3B17-6957-154C-69E7A8624104}"/>
              </a:ext>
            </a:extLst>
          </p:cNvPr>
          <p:cNvSpPr/>
          <p:nvPr/>
        </p:nvSpPr>
        <p:spPr>
          <a:xfrm>
            <a:off x="5895447" y="4375632"/>
            <a:ext cx="174906" cy="154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val 19098"/>
              <a:gd name="f11" fmla="+- 0 0 -27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+- 1080000 f1 0"/>
              <a:gd name="f18" fmla="+- 18360000 f1 0"/>
              <a:gd name="f19" fmla="+- 20520000 f1 0"/>
              <a:gd name="f20" fmla="+- 3240000 f1 0"/>
              <a:gd name="f21" fmla="*/ f11 f0 1"/>
              <a:gd name="f22" fmla="*/ f12 f0 1"/>
              <a:gd name="f23" fmla="*/ f13 f0 1"/>
              <a:gd name="f24" fmla="?: f14 f3 1"/>
              <a:gd name="f25" fmla="?: f15 f4 1"/>
              <a:gd name="f26" fmla="?: f16 f5 1"/>
              <a:gd name="f27" fmla="+- f17 0 f1"/>
              <a:gd name="f28" fmla="+- f18 0 f1"/>
              <a:gd name="f29" fmla="+- f19 0 f1"/>
              <a:gd name="f30" fmla="+- f20 0 f1"/>
              <a:gd name="f31" fmla="*/ f21 1 f2"/>
              <a:gd name="f32" fmla="*/ f22 1 f2"/>
              <a:gd name="f33" fmla="*/ f23 1 f2"/>
              <a:gd name="f34" fmla="*/ f24 1 21600"/>
              <a:gd name="f35" fmla="*/ f25 1 21600"/>
              <a:gd name="f36" fmla="*/ 21600 f24 1"/>
              <a:gd name="f37" fmla="*/ 21600 f25 1"/>
              <a:gd name="f38" fmla="+- f27 f1 0"/>
              <a:gd name="f39" fmla="+- f28 f1 0"/>
              <a:gd name="f40" fmla="+- f29 f1 0"/>
              <a:gd name="f41" fmla="+- f30 f1 0"/>
              <a:gd name="f42" fmla="+- f31 0 f1"/>
              <a:gd name="f43" fmla="+- f32 0 f1"/>
              <a:gd name="f44" fmla="+- f33 0 f1"/>
              <a:gd name="f45" fmla="min f35 f34"/>
              <a:gd name="f46" fmla="*/ f36 1 f26"/>
              <a:gd name="f47" fmla="*/ f37 1 f26"/>
              <a:gd name="f48" fmla="*/ f38 f7 1"/>
              <a:gd name="f49" fmla="*/ f39 f7 1"/>
              <a:gd name="f50" fmla="*/ f40 f7 1"/>
              <a:gd name="f51" fmla="*/ f41 f7 1"/>
              <a:gd name="f52" fmla="val f46"/>
              <a:gd name="f53" fmla="val f47"/>
              <a:gd name="f54" fmla="*/ f48 1 f0"/>
              <a:gd name="f55" fmla="*/ f49 1 f0"/>
              <a:gd name="f56" fmla="*/ f50 1 f0"/>
              <a:gd name="f57" fmla="*/ f51 1 f0"/>
              <a:gd name="f58" fmla="*/ f6 f45 1"/>
              <a:gd name="f59" fmla="+- f53 0 f6"/>
              <a:gd name="f60" fmla="+- f52 0 f6"/>
              <a:gd name="f61" fmla="+- 0 0 f54"/>
              <a:gd name="f62" fmla="+- 0 0 f55"/>
              <a:gd name="f63" fmla="+- 0 0 f56"/>
              <a:gd name="f64" fmla="+- 0 0 f57"/>
              <a:gd name="f65" fmla="*/ f59 1 2"/>
              <a:gd name="f66" fmla="*/ f60 1 2"/>
              <a:gd name="f67" fmla="+- 0 0 f61"/>
              <a:gd name="f68" fmla="+- 0 0 f62"/>
              <a:gd name="f69" fmla="+- 0 0 f63"/>
              <a:gd name="f70" fmla="+- 0 0 f64"/>
              <a:gd name="f71" fmla="+- f6 f65 0"/>
              <a:gd name="f72" fmla="+- f6 f66 0"/>
              <a:gd name="f73" fmla="*/ f66 f8 1"/>
              <a:gd name="f74" fmla="*/ f65 f9 1"/>
              <a:gd name="f75" fmla="*/ f67 f0 1"/>
              <a:gd name="f76" fmla="*/ f68 f0 1"/>
              <a:gd name="f77" fmla="*/ f69 f0 1"/>
              <a:gd name="f78" fmla="*/ f70 f0 1"/>
              <a:gd name="f79" fmla="*/ f73 1 100000"/>
              <a:gd name="f80" fmla="*/ f74 1 100000"/>
              <a:gd name="f81" fmla="*/ f71 f9 1"/>
              <a:gd name="f82" fmla="*/ f75 1 f7"/>
              <a:gd name="f83" fmla="*/ f76 1 f7"/>
              <a:gd name="f84" fmla="*/ f77 1 f7"/>
              <a:gd name="f85" fmla="*/ f78 1 f7"/>
              <a:gd name="f86" fmla="*/ f72 f45 1"/>
              <a:gd name="f87" fmla="+- f82 0 f1"/>
              <a:gd name="f88" fmla="+- f83 0 f1"/>
              <a:gd name="f89" fmla="+- f84 0 f1"/>
              <a:gd name="f90" fmla="+- f85 0 f1"/>
              <a:gd name="f91" fmla="*/ f81 1 100000"/>
              <a:gd name="f92" fmla="*/ f79 f10 1"/>
              <a:gd name="f93" fmla="*/ f80 f10 1"/>
              <a:gd name="f94" fmla="cos 1 f87"/>
              <a:gd name="f95" fmla="cos 1 f88"/>
              <a:gd name="f96" fmla="sin 1 f87"/>
              <a:gd name="f97" fmla="sin 1 f88"/>
              <a:gd name="f98" fmla="cos 1 f89"/>
              <a:gd name="f99" fmla="cos 1 f90"/>
              <a:gd name="f100" fmla="sin 1 f90"/>
              <a:gd name="f101" fmla="sin 1 f89"/>
              <a:gd name="f102" fmla="*/ f92 1 50000"/>
              <a:gd name="f103" fmla="*/ f93 1 50000"/>
              <a:gd name="f104" fmla="+- 0 0 f94"/>
              <a:gd name="f105" fmla="+- 0 0 f95"/>
              <a:gd name="f106" fmla="+- 0 0 f96"/>
              <a:gd name="f107" fmla="+- 0 0 f97"/>
              <a:gd name="f108" fmla="+- 0 0 f98"/>
              <a:gd name="f109" fmla="+- 0 0 f99"/>
              <a:gd name="f110" fmla="+- 0 0 f100"/>
              <a:gd name="f111" fmla="+- 0 0 f101"/>
              <a:gd name="f112" fmla="+- f91 f103 0"/>
              <a:gd name="f113" fmla="+- 0 0 f104"/>
              <a:gd name="f114" fmla="+- 0 0 f105"/>
              <a:gd name="f115" fmla="+- 0 0 f106"/>
              <a:gd name="f116" fmla="+- 0 0 f107"/>
              <a:gd name="f117" fmla="+- 0 0 f108"/>
              <a:gd name="f118" fmla="+- 0 0 f109"/>
              <a:gd name="f119" fmla="+- 0 0 f110"/>
              <a:gd name="f120" fmla="+- 0 0 f111"/>
              <a:gd name="f121" fmla="*/ f112 f45 1"/>
              <a:gd name="f122" fmla="val f113"/>
              <a:gd name="f123" fmla="val f114"/>
              <a:gd name="f124" fmla="val f115"/>
              <a:gd name="f125" fmla="val f116"/>
              <a:gd name="f126" fmla="val f117"/>
              <a:gd name="f127" fmla="val f118"/>
              <a:gd name="f128" fmla="val f119"/>
              <a:gd name="f129" fmla="val f120"/>
              <a:gd name="f130" fmla="*/ f122 f79 1"/>
              <a:gd name="f131" fmla="*/ f123 f79 1"/>
              <a:gd name="f132" fmla="*/ f124 f80 1"/>
              <a:gd name="f133" fmla="*/ f125 f80 1"/>
              <a:gd name="f134" fmla="*/ f126 f102 1"/>
              <a:gd name="f135" fmla="*/ f127 f102 1"/>
              <a:gd name="f136" fmla="*/ f128 f103 1"/>
              <a:gd name="f137" fmla="*/ f129 f103 1"/>
              <a:gd name="f138" fmla="+- f72 0 f130"/>
              <a:gd name="f139" fmla="+- f72 0 f131"/>
              <a:gd name="f140" fmla="+- f72 f131 0"/>
              <a:gd name="f141" fmla="+- f72 f130 0"/>
              <a:gd name="f142" fmla="+- f91 0 f132"/>
              <a:gd name="f143" fmla="+- f91 0 f133"/>
              <a:gd name="f144" fmla="+- f72 0 f134"/>
              <a:gd name="f145" fmla="+- f72 0 f135"/>
              <a:gd name="f146" fmla="+- f72 f135 0"/>
              <a:gd name="f147" fmla="+- f72 f134 0"/>
              <a:gd name="f148" fmla="+- f91 0 f136"/>
              <a:gd name="f149" fmla="+- f91 0 f137"/>
              <a:gd name="f150" fmla="*/ f144 f45 1"/>
              <a:gd name="f151" fmla="*/ f148 f45 1"/>
              <a:gd name="f152" fmla="*/ f147 f45 1"/>
              <a:gd name="f153" fmla="*/ f138 f45 1"/>
              <a:gd name="f154" fmla="*/ f142 f45 1"/>
              <a:gd name="f155" fmla="*/ f145 f45 1"/>
              <a:gd name="f156" fmla="*/ f146 f45 1"/>
              <a:gd name="f157" fmla="*/ f141 f45 1"/>
              <a:gd name="f158" fmla="*/ f149 f45 1"/>
              <a:gd name="f159" fmla="*/ f140 f45 1"/>
              <a:gd name="f160" fmla="*/ f143 f45 1"/>
              <a:gd name="f161" fmla="*/ f139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153" y="f154"/>
              </a:cxn>
              <a:cxn ang="f43">
                <a:pos x="f161" y="f160"/>
              </a:cxn>
              <a:cxn ang="f43">
                <a:pos x="f159" y="f160"/>
              </a:cxn>
              <a:cxn ang="f44">
                <a:pos x="f157" y="f154"/>
              </a:cxn>
            </a:cxnLst>
            <a:rect l="f150" t="f151" r="f152" b="f121"/>
            <a:pathLst>
              <a:path>
                <a:moveTo>
                  <a:pt x="f153" y="f154"/>
                </a:moveTo>
                <a:lnTo>
                  <a:pt x="f155" y="f151"/>
                </a:lnTo>
                <a:lnTo>
                  <a:pt x="f86" y="f58"/>
                </a:lnTo>
                <a:lnTo>
                  <a:pt x="f156" y="f151"/>
                </a:lnTo>
                <a:lnTo>
                  <a:pt x="f157" y="f154"/>
                </a:lnTo>
                <a:lnTo>
                  <a:pt x="f152" y="f158"/>
                </a:lnTo>
                <a:lnTo>
                  <a:pt x="f159" y="f160"/>
                </a:lnTo>
                <a:lnTo>
                  <a:pt x="f86" y="f121"/>
                </a:lnTo>
                <a:lnTo>
                  <a:pt x="f161" y="f160"/>
                </a:lnTo>
                <a:lnTo>
                  <a:pt x="f150" y="f15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TextBox 17599">
            <a:extLst>
              <a:ext uri="{FF2B5EF4-FFF2-40B4-BE49-F238E27FC236}">
                <a16:creationId xmlns:a16="http://schemas.microsoft.com/office/drawing/2014/main" id="{DCDB2D18-0240-1845-E1FB-A1E080F13A86}"/>
              </a:ext>
            </a:extLst>
          </p:cNvPr>
          <p:cNvSpPr txBox="1"/>
          <p:nvPr/>
        </p:nvSpPr>
        <p:spPr>
          <a:xfrm>
            <a:off x="8037758" y="3241127"/>
            <a:ext cx="3420816" cy="307777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Dagenham Learning Centre and Family Hub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cxnSp>
        <p:nvCxnSpPr>
          <p:cNvPr id="16" name="Straight Connector 17600">
            <a:extLst>
              <a:ext uri="{FF2B5EF4-FFF2-40B4-BE49-F238E27FC236}">
                <a16:creationId xmlns:a16="http://schemas.microsoft.com/office/drawing/2014/main" id="{FDFC22EC-CE2D-47A9-0A1D-09F957F1A82F}"/>
              </a:ext>
            </a:extLst>
          </p:cNvPr>
          <p:cNvCxnSpPr>
            <a:stCxn id="15" idx="1"/>
            <a:endCxn id="14" idx="7"/>
          </p:cNvCxnSpPr>
          <p:nvPr/>
        </p:nvCxnSpPr>
        <p:spPr>
          <a:xfrm flipH="1">
            <a:off x="6070353" y="3395016"/>
            <a:ext cx="1967405" cy="1039803"/>
          </a:xfrm>
          <a:prstGeom prst="straightConnector1">
            <a:avLst/>
          </a:prstGeom>
          <a:noFill/>
          <a:ln w="50804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7" name="Straight Connector 17436">
            <a:extLst>
              <a:ext uri="{FF2B5EF4-FFF2-40B4-BE49-F238E27FC236}">
                <a16:creationId xmlns:a16="http://schemas.microsoft.com/office/drawing/2014/main" id="{AFFB2367-705E-D95B-E72B-A8DAB1055941}"/>
              </a:ext>
            </a:extLst>
          </p:cNvPr>
          <p:cNvCxnSpPr>
            <a:stCxn id="11" idx="1"/>
            <a:endCxn id="10" idx="7"/>
          </p:cNvCxnSpPr>
          <p:nvPr/>
        </p:nvCxnSpPr>
        <p:spPr>
          <a:xfrm flipH="1">
            <a:off x="5843445" y="340079"/>
            <a:ext cx="1093623" cy="575467"/>
          </a:xfrm>
          <a:prstGeom prst="straightConnector1">
            <a:avLst/>
          </a:prstGeom>
          <a:noFill/>
          <a:ln w="50804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TextBox 18">
            <a:extLst>
              <a:ext uri="{FF2B5EF4-FFF2-40B4-BE49-F238E27FC236}">
                <a16:creationId xmlns:a16="http://schemas.microsoft.com/office/drawing/2014/main" id="{7C03F406-D57E-9567-F07B-B1F5F0E9D2D2}"/>
              </a:ext>
            </a:extLst>
          </p:cNvPr>
          <p:cNvSpPr txBox="1"/>
          <p:nvPr/>
        </p:nvSpPr>
        <p:spPr>
          <a:xfrm>
            <a:off x="266703" y="141137"/>
            <a:ext cx="4594485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Family Hub Locations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Family Navigators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familynavigators@lbbd.gov.uk</a:t>
            </a:r>
          </a:p>
        </p:txBody>
      </p:sp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72FFD585-8A9D-A9F3-B610-40B861311A62}"/>
              </a:ext>
            </a:extLst>
          </p:cNvPr>
          <p:cNvCxnSpPr>
            <a:stCxn id="12" idx="4"/>
            <a:endCxn id="29" idx="2"/>
          </p:cNvCxnSpPr>
          <p:nvPr/>
        </p:nvCxnSpPr>
        <p:spPr>
          <a:xfrm flipH="1" flipV="1">
            <a:off x="1467753" y="3981260"/>
            <a:ext cx="1450966" cy="623187"/>
          </a:xfrm>
          <a:prstGeom prst="straightConnector1">
            <a:avLst/>
          </a:prstGeom>
          <a:noFill/>
          <a:ln w="50804" cap="flat">
            <a:solidFill>
              <a:srgbClr val="000000"/>
            </a:solidFill>
            <a:prstDash val="solid"/>
            <a:miter/>
          </a:ln>
        </p:spPr>
      </p:cxnSp>
      <p:grpSp>
        <p:nvGrpSpPr>
          <p:cNvPr id="20" name="Group 17">
            <a:extLst>
              <a:ext uri="{FF2B5EF4-FFF2-40B4-BE49-F238E27FC236}">
                <a16:creationId xmlns:a16="http://schemas.microsoft.com/office/drawing/2014/main" id="{571987CB-37D8-6700-22A7-CC80E0B30918}"/>
              </a:ext>
            </a:extLst>
          </p:cNvPr>
          <p:cNvGrpSpPr/>
          <p:nvPr/>
        </p:nvGrpSpPr>
        <p:grpSpPr>
          <a:xfrm>
            <a:off x="8045622" y="3562959"/>
            <a:ext cx="3412952" cy="2323490"/>
            <a:chOff x="8045622" y="3562959"/>
            <a:chExt cx="3412952" cy="2323490"/>
          </a:xfrm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CE719B6A-9304-44E9-1302-4AFF91872722}"/>
                </a:ext>
              </a:extLst>
            </p:cNvPr>
            <p:cNvSpPr/>
            <p:nvPr/>
          </p:nvSpPr>
          <p:spPr>
            <a:xfrm>
              <a:off x="8045622" y="3562959"/>
              <a:ext cx="3412952" cy="2323490"/>
            </a:xfrm>
            <a:prstGeom prst="rect">
              <a:avLst/>
            </a:prstGeom>
            <a:solidFill>
              <a:srgbClr val="E8E8E8"/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Ashley Morris – Family Navigator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Tamzida Pasha – Family Navigator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Yolanda Wireko – Family Hub Coordinator</a:t>
              </a:r>
            </a:p>
          </p:txBody>
        </p:sp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EB62F90F-6ECD-685D-8143-7CBC8EAF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5622" y="3588407"/>
              <a:ext cx="3412952" cy="157036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A530F735-29A7-72BA-5209-19346FE160B1}"/>
              </a:ext>
            </a:extLst>
          </p:cNvPr>
          <p:cNvGrpSpPr/>
          <p:nvPr/>
        </p:nvGrpSpPr>
        <p:grpSpPr>
          <a:xfrm>
            <a:off x="6937068" y="608679"/>
            <a:ext cx="2813416" cy="1880738"/>
            <a:chOff x="6937068" y="608679"/>
            <a:chExt cx="2813416" cy="1880738"/>
          </a:xfrm>
        </p:grpSpPr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CAEFDAB6-FC88-CF50-9660-F11453532AE1}"/>
                </a:ext>
              </a:extLst>
            </p:cNvPr>
            <p:cNvSpPr/>
            <p:nvPr/>
          </p:nvSpPr>
          <p:spPr>
            <a:xfrm>
              <a:off x="6937068" y="614303"/>
              <a:ext cx="2783397" cy="1875114"/>
            </a:xfrm>
            <a:prstGeom prst="rect">
              <a:avLst/>
            </a:prstGeom>
            <a:solidFill>
              <a:srgbClr val="E8E8E8"/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Bahnschrift Light" pitchFamily="34"/>
                </a:rPr>
                <a:t>Tanya Ali – Family Navigator</a:t>
              </a:r>
              <a:endPara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Bahnschrift Light" pitchFamily="34"/>
                </a:rPr>
                <a:t>Stacy Collins – Family Navigator</a:t>
              </a:r>
              <a:endPara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0000"/>
                  </a:solidFill>
                  <a:uFillTx/>
                  <a:latin typeface="Bahnschrift Light" pitchFamily="34"/>
                </a:rPr>
                <a:t>Clare Anena– Family Hub Coordinator</a:t>
              </a:r>
              <a:endPara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25" name="Picture 15">
              <a:extLst>
                <a:ext uri="{FF2B5EF4-FFF2-40B4-BE49-F238E27FC236}">
                  <a16:creationId xmlns:a16="http://schemas.microsoft.com/office/drawing/2014/main" id="{B7869BAB-5E81-3066-A791-5418BE0D3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7087" y="608679"/>
              <a:ext cx="1995513" cy="126700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B9E75A20-637E-4DB8-DDD0-39E81627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0282" y="608679"/>
              <a:ext cx="750192" cy="10252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5A5D0A53-0D08-0D15-CE62-563E1008D742}"/>
                </a:ext>
              </a:extLst>
            </p:cNvPr>
            <p:cNvSpPr txBox="1"/>
            <p:nvPr/>
          </p:nvSpPr>
          <p:spPr>
            <a:xfrm>
              <a:off x="8962601" y="1625547"/>
              <a:ext cx="787883" cy="261609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05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Claire</a:t>
              </a:r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011CC759-C3FF-07A8-E734-F0BA4AC559F3}"/>
              </a:ext>
            </a:extLst>
          </p:cNvPr>
          <p:cNvGrpSpPr/>
          <p:nvPr/>
        </p:nvGrpSpPr>
        <p:grpSpPr>
          <a:xfrm>
            <a:off x="154981" y="2191359"/>
            <a:ext cx="2615650" cy="1789901"/>
            <a:chOff x="154981" y="2191359"/>
            <a:chExt cx="2615650" cy="1789901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8EA53ADE-731B-8D51-7318-7025CA4FC471}"/>
                </a:ext>
              </a:extLst>
            </p:cNvPr>
            <p:cNvSpPr/>
            <p:nvPr/>
          </p:nvSpPr>
          <p:spPr>
            <a:xfrm>
              <a:off x="164875" y="2191359"/>
              <a:ext cx="2605756" cy="1789901"/>
            </a:xfrm>
            <a:prstGeom prst="rect">
              <a:avLst/>
            </a:prstGeom>
            <a:solidFill>
              <a:srgbClr val="E8E8E8"/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Michelle Peters – Family Navigator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Victoria Meribe – Family Navigator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Saira Rana - Family Hub Coordinator</a:t>
              </a:r>
            </a:p>
          </p:txBody>
        </p:sp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2CC61DE3-96D8-29BC-AA94-80856297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200" y="2198080"/>
              <a:ext cx="2593567" cy="99117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2039843A-4E21-CBC8-9D0B-96657E14F838}"/>
                </a:ext>
              </a:extLst>
            </p:cNvPr>
            <p:cNvSpPr txBox="1"/>
            <p:nvPr/>
          </p:nvSpPr>
          <p:spPr>
            <a:xfrm>
              <a:off x="154981" y="3152000"/>
              <a:ext cx="2615650" cy="276999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Victoria             Michelle            Saira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15A5-19A6-9840-DC05-E203BE76DA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DED4-69D5-0E36-CE95-0C5FAFFD50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0936" y="1825627"/>
            <a:ext cx="10722867" cy="458431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200"/>
              <a:t>Direct work with families, including signposting to relevant services (supporting to navigate through services) up to 4 weeks </a:t>
            </a:r>
          </a:p>
          <a:p>
            <a:pPr lvl="0">
              <a:lnSpc>
                <a:spcPct val="100000"/>
              </a:lnSpc>
            </a:pPr>
            <a:r>
              <a:rPr lang="en-GB" sz="2200"/>
              <a:t>Working with schools and partners to support vulnerable pupils to prevent escalation to tier 2B and tier 3 services </a:t>
            </a:r>
          </a:p>
          <a:p>
            <a:pPr lvl="0">
              <a:lnSpc>
                <a:spcPct val="100000"/>
              </a:lnSpc>
            </a:pPr>
            <a:r>
              <a:rPr lang="en-GB" sz="2200"/>
              <a:t>Provide support and guidance to our partner agencies i.e. health on thresholds, using the GCP2 and in being lead professionals and completing TAF’S</a:t>
            </a:r>
          </a:p>
          <a:p>
            <a:pPr lvl="0">
              <a:lnSpc>
                <a:spcPct val="100000"/>
              </a:lnSpc>
            </a:pPr>
            <a:r>
              <a:rPr lang="en-GB" sz="2200"/>
              <a:t>Deliver training - Solihull, Genogram, Lead Professional &amp; TAF, soon will also be delivering some parenting Programmes </a:t>
            </a:r>
          </a:p>
          <a:p>
            <a:pPr lvl="0">
              <a:lnSpc>
                <a:spcPct val="100000"/>
              </a:lnSpc>
            </a:pPr>
            <a:r>
              <a:rPr lang="en-GB" sz="2200"/>
              <a:t>Outreach to partner services – health clinics, hostels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200">
                <a:latin typeface="Calibri" pitchFamily="34"/>
                <a:ea typeface="Calibri" pitchFamily="34"/>
                <a:cs typeface="Calibri" pitchFamily="34"/>
              </a:rPr>
              <a:t>Family Navigators act as a ‘bridge’ between Families and Targeted Early Help Services to support families to access the right service at the right time.</a:t>
            </a:r>
            <a:endParaRPr lang="en-GB" sz="2200">
              <a:latin typeface="Calibri" pitchFamily="34"/>
              <a:ea typeface="Calibri" pitchFamily="34"/>
              <a:cs typeface="Times New Roman" pitchFamily="18"/>
            </a:endParaRPr>
          </a:p>
          <a:p>
            <a:pPr lvl="0">
              <a:lnSpc>
                <a:spcPct val="50000"/>
              </a:lnSpc>
            </a:pPr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C36C5E-28E7-619A-D121-12AD3178B912}"/>
              </a:ext>
            </a:extLst>
          </p:cNvPr>
          <p:cNvSpPr/>
          <p:nvPr/>
        </p:nvSpPr>
        <p:spPr>
          <a:xfrm>
            <a:off x="0" y="365129"/>
            <a:ext cx="12191996" cy="1325559"/>
          </a:xfrm>
          <a:prstGeom prst="rect">
            <a:avLst/>
          </a:prstGeom>
          <a:solidFill>
            <a:srgbClr val="C00000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 Fami</a:t>
            </a:r>
            <a:r>
              <a:rPr lang="en-GB" sz="2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ly Navigators Role</a:t>
            </a:r>
            <a:endParaRPr lang="en-GB" sz="2800" b="1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90175"/>
            <a:ext cx="10439400" cy="55879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Infant Feeding support sessions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CE2F3-263E-D7F9-1F6B-120DD8825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2000"/>
          </a:blip>
          <a:srcRect t="11879" b="16852"/>
          <a:stretch/>
        </p:blipFill>
        <p:spPr>
          <a:xfrm>
            <a:off x="603514" y="947056"/>
            <a:ext cx="6222588" cy="4795996"/>
          </a:xfrm>
          <a:prstGeom prst="rect">
            <a:avLst/>
          </a:prstGeom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555171" y="5802086"/>
            <a:ext cx="11157858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006554-CCC5-4F7D-B230-2C47D9439546}"/>
              </a:ext>
            </a:extLst>
          </p:cNvPr>
          <p:cNvCxnSpPr>
            <a:cxnSpLocks/>
          </p:cNvCxnSpPr>
          <p:nvPr/>
        </p:nvCxnSpPr>
        <p:spPr>
          <a:xfrm>
            <a:off x="555171" y="881743"/>
            <a:ext cx="11157858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221A075-9307-2302-E63F-FF86A0933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700" y="-422209"/>
            <a:ext cx="2633700" cy="17984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4FC4A-B494-B573-4E2A-001B9DBCE62E}"/>
              </a:ext>
            </a:extLst>
          </p:cNvPr>
          <p:cNvSpPr/>
          <p:nvPr/>
        </p:nvSpPr>
        <p:spPr>
          <a:xfrm>
            <a:off x="6900531" y="881744"/>
            <a:ext cx="5062870" cy="486130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Lifeline &amp; Mind: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safe and non-judgemental space for you to come and get some feeding support and meet other new parents in the area.</a:t>
            </a:r>
          </a:p>
          <a:p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through group session, stay and play equipment set up for older children too </a:t>
            </a:r>
          </a:p>
          <a:p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breast and bottle feeding</a:t>
            </a:r>
          </a:p>
          <a:p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sessions also available </a:t>
            </a:r>
          </a:p>
        </p:txBody>
      </p:sp>
    </p:spTree>
    <p:extLst>
      <p:ext uri="{BB962C8B-B14F-4D97-AF65-F5344CB8AC3E}">
        <p14:creationId xmlns:p14="http://schemas.microsoft.com/office/powerpoint/2010/main" val="427115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3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Hnjfnjfnjn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14635" y="881730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18834"/>
            <a:ext cx="11669487" cy="697566"/>
          </a:xfrm>
        </p:spPr>
        <p:txBody>
          <a:bodyPr>
            <a:normAutofit/>
          </a:bodyPr>
          <a:lstStyle/>
          <a:p>
            <a:r>
              <a:rPr lang="en-GB" sz="3200" dirty="0"/>
              <a:t>Perinatal Mental Health &amp; Parent Infant Relationships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1397D7-A9EC-0A4B-C9F4-99D248BCF572}"/>
              </a:ext>
            </a:extLst>
          </p:cNvPr>
          <p:cNvSpPr txBox="1"/>
          <p:nvPr/>
        </p:nvSpPr>
        <p:spPr>
          <a:xfrm>
            <a:off x="5641210" y="917771"/>
            <a:ext cx="5752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/>
              <a:t>Pregnancy and a new baby can bring a range of emotions. Parental loneliness is a very common feeling, for both parents. </a:t>
            </a:r>
          </a:p>
          <a:p>
            <a:endParaRPr lang="en-GB" dirty="0"/>
          </a:p>
          <a:p>
            <a:r>
              <a:rPr lang="en-GB" dirty="0"/>
              <a:t>Mums Matter (Mind) for mums feeling overwhelmed, tearful, or anxious, Mums Matter can help you take control of your health and wellbeing, so you can enjoy motherhood to the full </a:t>
            </a:r>
          </a:p>
          <a:p>
            <a:endParaRPr lang="en-GB" dirty="0"/>
          </a:p>
          <a:p>
            <a:r>
              <a:rPr lang="en-GB" dirty="0"/>
              <a:t>Dads in Mind (Mind) The Dads in Mind project has been developed to aid fathers in the early stages of parenting, focusing on those with a child between 0- 3 years old. The support is inclusive to all dads/fathers, dads with current or previous low to moderate mental health needs, or maybe experiencing some difficulties in their relationships.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Drop in football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Barber shop coming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D1F14-45D0-5EA6-3AC0-12135FD8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013" y="-401025"/>
            <a:ext cx="2634961" cy="1797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FF40B-0438-F6E1-6838-7DAD38352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3" y="1055914"/>
            <a:ext cx="3056690" cy="296744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4C463A0-6B89-39EC-45B7-88553D0A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9" y="3108074"/>
            <a:ext cx="3456281" cy="26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2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3"/>
            <a:ext cx="7747976" cy="4920342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Hnjfnjfnjn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14635" y="881730"/>
            <a:ext cx="4908330" cy="492034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84150"/>
            <a:ext cx="11669487" cy="558799"/>
          </a:xfrm>
        </p:spPr>
        <p:txBody>
          <a:bodyPr>
            <a:normAutofit/>
          </a:bodyPr>
          <a:lstStyle/>
          <a:p>
            <a:r>
              <a:rPr lang="en-GB" sz="3200" dirty="0"/>
              <a:t>Parenting programmes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0" y="5802085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1397D7-A9EC-0A4B-C9F4-99D248BCF572}"/>
              </a:ext>
            </a:extLst>
          </p:cNvPr>
          <p:cNvSpPr txBox="1"/>
          <p:nvPr/>
        </p:nvSpPr>
        <p:spPr>
          <a:xfrm>
            <a:off x="435429" y="1132114"/>
            <a:ext cx="113102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Empowering Parents, Empowering Communities (EPEC) Autism </a:t>
            </a:r>
            <a:r>
              <a:rPr lang="en-GB" sz="2400" dirty="0"/>
              <a:t>– for children experiencing social communication difficulties or on the pathway for a diagnosis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Triple P Online Baby </a:t>
            </a:r>
            <a:r>
              <a:rPr lang="en-GB" sz="2400" dirty="0"/>
              <a:t>helps new and expecting parents and carers get off to a positive start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Triple P Online </a:t>
            </a:r>
            <a:r>
              <a:rPr lang="en-GB" sz="2400" dirty="0"/>
              <a:t>has practical tips for parents and carers with children under 12.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Triple P baby face to face </a:t>
            </a:r>
            <a:r>
              <a:rPr lang="en-GB" sz="2400" dirty="0"/>
              <a:t>– helps new parents and carers get off to a positive start. For the first year of life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Strengthening Families, Strengthening Communities (SFSC)</a:t>
            </a:r>
            <a:r>
              <a:rPr lang="en-GB" sz="2400" dirty="0"/>
              <a:t> for parents of children aged 0-18 years.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Mellow Parenting </a:t>
            </a:r>
            <a:r>
              <a:rPr lang="en-GB" sz="2400" dirty="0"/>
              <a:t>– from 22 weeks of pregnancy until birth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87270-DCA3-5100-235B-A13572B6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9FE105-552B-4121-9D07-457323830411}"/>
              </a:ext>
            </a:extLst>
          </p:cNvPr>
          <p:cNvSpPr txBox="1">
            <a:spLocks/>
          </p:cNvSpPr>
          <p:nvPr/>
        </p:nvSpPr>
        <p:spPr>
          <a:xfrm>
            <a:off x="-48095" y="881742"/>
            <a:ext cx="4908330" cy="5074464"/>
          </a:xfrm>
          <a:prstGeom prst="rect">
            <a:avLst/>
          </a:prstGeom>
          <a:solidFill>
            <a:srgbClr val="FAE7E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9110CD6-D980-45CA-ADF3-B14B3DBF692D}"/>
              </a:ext>
            </a:extLst>
          </p:cNvPr>
          <p:cNvSpPr/>
          <p:nvPr/>
        </p:nvSpPr>
        <p:spPr>
          <a:xfrm flipH="1">
            <a:off x="1972493" y="881742"/>
            <a:ext cx="7747976" cy="5074465"/>
          </a:xfrm>
          <a:prstGeom prst="parallelogram">
            <a:avLst>
              <a:gd name="adj" fmla="val 34879"/>
            </a:avLst>
          </a:prstGeom>
          <a:solidFill>
            <a:srgbClr val="FAE7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6A9B-197B-4122-95D9-EF976CE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8" y="92621"/>
            <a:ext cx="10515600" cy="832666"/>
          </a:xfrm>
        </p:spPr>
        <p:txBody>
          <a:bodyPr>
            <a:normAutofit/>
          </a:bodyPr>
          <a:lstStyle/>
          <a:p>
            <a:r>
              <a:rPr lang="en-GB" sz="3200" dirty="0"/>
              <a:t>Family Hub Early Help Consortium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D6EDF7-E7A5-42D8-AB9D-EBB4A70935B2}"/>
              </a:ext>
            </a:extLst>
          </p:cNvPr>
          <p:cNvCxnSpPr>
            <a:cxnSpLocks/>
          </p:cNvCxnSpPr>
          <p:nvPr/>
        </p:nvCxnSpPr>
        <p:spPr>
          <a:xfrm>
            <a:off x="0" y="881743"/>
            <a:ext cx="12191999" cy="0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DFCEC3-D318-4776-B759-24B02ECAC370}"/>
              </a:ext>
            </a:extLst>
          </p:cNvPr>
          <p:cNvCxnSpPr>
            <a:cxnSpLocks/>
          </p:cNvCxnSpPr>
          <p:nvPr/>
        </p:nvCxnSpPr>
        <p:spPr>
          <a:xfrm>
            <a:off x="10885" y="5956209"/>
            <a:ext cx="12191999" cy="1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01D4C487-A36F-40AD-80FD-2EFDBA20ADEE}"/>
              </a:ext>
            </a:extLst>
          </p:cNvPr>
          <p:cNvSpPr txBox="1">
            <a:spLocks/>
          </p:cNvSpPr>
          <p:nvPr/>
        </p:nvSpPr>
        <p:spPr>
          <a:xfrm>
            <a:off x="272142" y="968829"/>
            <a:ext cx="11669487" cy="11368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n-GB" sz="2000">
              <a:solidFill>
                <a:srgbClr val="EA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66C0D-092B-465C-AF9A-380D374A11B6}"/>
              </a:ext>
            </a:extLst>
          </p:cNvPr>
          <p:cNvSpPr/>
          <p:nvPr/>
        </p:nvSpPr>
        <p:spPr>
          <a:xfrm>
            <a:off x="311532" y="1121186"/>
            <a:ext cx="5586348" cy="461210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1:1 support for families with 2a levels of need that need that little bit more support</a:t>
            </a:r>
          </a:p>
          <a:p>
            <a:pPr marL="285750" indent="-28575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The service will provide direct hands on and practical support for families who need a single agency offer of support. </a:t>
            </a:r>
          </a:p>
          <a:p>
            <a:pPr marL="285750" indent="-28575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This support will be available in the community and in an environment that is safe and convenient for the family, including their home.  </a:t>
            </a:r>
          </a:p>
          <a:p>
            <a:pPr marL="285750" indent="-28575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If you have a family who is isolated, struggling with accessing support, need confidence building etc please refer to our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F4856-1B3A-1046-E6AE-44F9B8D1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9" y="-401025"/>
            <a:ext cx="2634961" cy="1797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9812B-1BD3-7E23-A061-35207E235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6" y="5981302"/>
            <a:ext cx="1778462" cy="867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9D1961-F973-9969-DC21-520576CF7519}"/>
              </a:ext>
            </a:extLst>
          </p:cNvPr>
          <p:cNvSpPr/>
          <p:nvPr/>
        </p:nvSpPr>
        <p:spPr>
          <a:xfrm>
            <a:off x="5943366" y="1012372"/>
            <a:ext cx="5586348" cy="461210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Aft>
                <a:spcPts val="1200"/>
              </a:spcAft>
              <a:buSzPts val="1100"/>
            </a:pPr>
            <a:r>
              <a:rPr lang="en-GB" sz="2200" dirty="0">
                <a:solidFill>
                  <a:schemeClr val="tx1"/>
                </a:solidFill>
              </a:rPr>
              <a:t>Criteria</a:t>
            </a:r>
          </a:p>
          <a:p>
            <a:pPr marL="342900" indent="-34290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Be pregnant or have a child under 5 years old</a:t>
            </a:r>
          </a:p>
          <a:p>
            <a:pPr marL="342900" indent="-34290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Level of support needed </a:t>
            </a:r>
            <a:r>
              <a:rPr lang="en-GB" sz="2200">
                <a:solidFill>
                  <a:schemeClr val="tx1"/>
                </a:solidFill>
              </a:rPr>
              <a:t>is 2a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No current involvement with Early Help or Social Services</a:t>
            </a:r>
          </a:p>
          <a:p>
            <a:pPr marL="342900" indent="-34290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Must live in the borough</a:t>
            </a:r>
          </a:p>
          <a:p>
            <a:pPr marL="342900" indent="-342900" fontAlgn="base">
              <a:spcAft>
                <a:spcPts val="1200"/>
              </a:spcAft>
              <a:buSzPts val="11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Must need more than sign positing support</a:t>
            </a:r>
          </a:p>
        </p:txBody>
      </p:sp>
    </p:spTree>
    <p:extLst>
      <p:ext uri="{BB962C8B-B14F-4D97-AF65-F5344CB8AC3E}">
        <p14:creationId xmlns:p14="http://schemas.microsoft.com/office/powerpoint/2010/main" val="256388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CC9D84D894D4493A8985ED4CCEC2C" ma:contentTypeVersion="17" ma:contentTypeDescription="Create a new document." ma:contentTypeScope="" ma:versionID="ab906efb1bdd627a9526a6402e7e6386">
  <xsd:schema xmlns:xsd="http://www.w3.org/2001/XMLSchema" xmlns:xs="http://www.w3.org/2001/XMLSchema" xmlns:p="http://schemas.microsoft.com/office/2006/metadata/properties" xmlns:ns2="2898c55a-9315-45f7-b2d1-4679983c294c" xmlns:ns3="641311b2-d542-4d36-92f4-21221d31f862" targetNamespace="http://schemas.microsoft.com/office/2006/metadata/properties" ma:root="true" ma:fieldsID="9952242797bca2fe09a42cd9779169e6" ns2:_="" ns3:_="">
    <xsd:import namespace="2898c55a-9315-45f7-b2d1-4679983c294c"/>
    <xsd:import namespace="641311b2-d542-4d36-92f4-21221d31f8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8c55a-9315-45f7-b2d1-4679983c2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9fa423a-319c-4486-99a4-febc348d8d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1b2-d542-4d36-92f4-21221d31f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98c55a-9315-45f7-b2d1-4679983c294c">
      <Terms xmlns="http://schemas.microsoft.com/office/infopath/2007/PartnerControls"/>
    </lcf76f155ced4ddcb4097134ff3c332f>
    <_Flow_SignoffStatus xmlns="2898c55a-9315-45f7-b2d1-4679983c294c" xsi:nil="true"/>
  </documentManagement>
</p:properties>
</file>

<file path=customXml/itemProps1.xml><?xml version="1.0" encoding="utf-8"?>
<ds:datastoreItem xmlns:ds="http://schemas.openxmlformats.org/officeDocument/2006/customXml" ds:itemID="{9DD9B5DB-0E54-4F85-966A-E66A6B04D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32839-9F55-4A98-AC76-7E4C131F355E}">
  <ds:schemaRefs>
    <ds:schemaRef ds:uri="2898c55a-9315-45f7-b2d1-4679983c294c"/>
    <ds:schemaRef ds:uri="641311b2-d542-4d36-92f4-21221d31f8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8F061C-A5CB-4FE8-B55A-22EAEF749C39}">
  <ds:schemaRefs>
    <ds:schemaRef ds:uri="2898c55a-9315-45f7-b2d1-4679983c294c"/>
    <ds:schemaRef ds:uri="641311b2-d542-4d36-92f4-21221d31f8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2100</Words>
  <Application>Microsoft Office PowerPoint</Application>
  <PresentationFormat>Widescreen</PresentationFormat>
  <Paragraphs>341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Start for Life &amp; Family Hubs DfE funding 2022- March 2025</vt:lpstr>
      <vt:lpstr>PowerPoint Presentation</vt:lpstr>
      <vt:lpstr>PowerPoint Presentation</vt:lpstr>
      <vt:lpstr>PowerPoint Presentation</vt:lpstr>
      <vt:lpstr>Infant Feeding support sessions</vt:lpstr>
      <vt:lpstr>Perinatal Mental Health &amp; Parent Infant Relationships</vt:lpstr>
      <vt:lpstr>Parenting programmes</vt:lpstr>
      <vt:lpstr>Family Hub Early Help Consortium</vt:lpstr>
      <vt:lpstr>Peep – speech, language and communication groups</vt:lpstr>
      <vt:lpstr>Parent Carer Panels</vt:lpstr>
      <vt:lpstr>Start for Life Website</vt:lpstr>
      <vt:lpstr>Added services</vt:lpstr>
      <vt:lpstr>Thank you  Any Questions / Comments?</vt:lpstr>
    </vt:vector>
  </TitlesOfParts>
  <Company>London Borough of Barking and Dagenham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Bleet</dc:creator>
  <cp:lastModifiedBy>Julia Bleet</cp:lastModifiedBy>
  <cp:revision>6</cp:revision>
  <dcterms:created xsi:type="dcterms:W3CDTF">2024-08-09T11:42:50Z</dcterms:created>
  <dcterms:modified xsi:type="dcterms:W3CDTF">2024-10-07T15:54:28Z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0x010100DB4CC9D84D894D4493A8985ED4CCEC2C</vt:lpwstr>
  </property>
  <property fmtid="{D5CDD505-2E9C-101B-9397-08002B2CF9AE}" pid="3" name="MediaServiceImageTags">
    <vt:lpwstr/>
  </property>
</Properties>
</file>